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Ex1.xml" ContentType="application/vnd.ms-office.chartex+xml"/>
  <Override PartName="/ppt/charts/style3.xml" ContentType="application/vnd.ms-office.chartstyle+xml"/>
  <Override PartName="/ppt/charts/colors3.xml" ContentType="application/vnd.ms-office.chartcolorstyle+xml"/>
  <Override PartName="/ppt/charts/chart3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4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Ex2.xml" ContentType="application/vnd.ms-office.chartex+xml"/>
  <Override PartName="/ppt/charts/style6.xml" ContentType="application/vnd.ms-office.chartstyle+xml"/>
  <Override PartName="/ppt/charts/colors6.xml" ContentType="application/vnd.ms-office.chartcolorstyle+xml"/>
  <Override PartName="/ppt/charts/chart5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6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56" r:id="rId6"/>
    <p:sldId id="259" r:id="rId7"/>
    <p:sldId id="260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1F08524-B7AA-44B1-9DB8-52F4444534C1}" v="75" dt="2023-01-31T21:48:36.828"/>
    <p1510:client id="{BCB4D790-07BB-43C6-A7A6-909EC5C094C6}" v="94" dt="2023-01-31T18:52:27.811"/>
    <p1510:client id="{E59CF10D-666C-7947-A65E-9D3DE65D0D7E}" v="7" dt="2023-01-31T18:33:57.769"/>
    <p1510:client id="{F9831AC1-6E8E-3D1B-C336-0B3584DB090D}" v="1" dt="2023-01-31T21:50:24.3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undp.sharepoint.com/sites/USAID2/Shared%20Documents/Eje%202/2.1%20&#201;tica%20P&#250;blica/2022/2a.%20Edici&#243;n%20del%20curso%20-%20OEC/2.%20reporte_CESP_15_NOV_202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undp.sharepoint.com/sites/USAID2/Shared%20Documents/Eje%202/2.1%20&#201;tica%20P&#250;blica/2022/2a.%20Edici&#243;n%20del%20curso%20-%20OEC/2.%20reporte_CESP_15_NOV_202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undp.sharepoint.com/sites/USAID2/Shared%20Documents/Eje%202/2.1%20&#201;tica%20P&#250;blica/2022/2a.%20Edici&#243;n%20del%20curso%20-%20OEC/2.%20reporte_CESP_15_NOV_2022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undp.sharepoint.com/sites/USAID2/Shared%20Documents/Eje%202/2.1%20&#201;tica%20P&#250;blica/2022/2a.%20Edici&#243;n%20del%20curso%20-%20OEC/2.%20reporte_CESP_15_NOV_2022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undp.sharepoint.com/sites/USAID2/Shared%20Documents/Eje%202/2.1%20&#201;tica%20P&#250;blica/2022/2a.%20Edici&#243;n%20del%20curso%20-%20OEC/2.%20reporte_CESP_15_NOV_2022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undp.sharepoint.com/sites/USAID2/Shared%20Documents/Eje%202/2.1%20&#201;tica%20P&#250;blica/2022/2a.%20Edici&#243;n%20del%20curso%20-%20OEC/2.%20reporte_CESP_15_NOV_2022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oleObject" Target="https://undp.sharepoint.com/sites/USAID2/Shared%20Documents/Eje%202/2.1%20&#201;tica%20P&#250;blica/2022/2a.%20Edici&#243;n%20del%20curso%20-%20OEC/2.%20reporte_CESP_15_NOV_2022.xlsx" TargetMode="External"/></Relationships>
</file>

<file path=ppt/charts/_rels/chartEx2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microsoft.com/office/2011/relationships/chartStyle" Target="style6.xml"/><Relationship Id="rId1" Type="http://schemas.openxmlformats.org/officeDocument/2006/relationships/oleObject" Target="https://undp.sharepoint.com/sites/USAID2/Shared%20Documents/Eje%202/2.1%20&#201;tica%20P&#250;blica/2022/2a.%20Edici&#243;n%20del%20curso%20-%20OEC/2.%20reporte_CESP_15_NOV_202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 dirty="0"/>
              <a:t>Total de registros: 455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0070C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5DDF-4C50-B6FD-EFB741713943}"/>
              </c:ext>
            </c:extLst>
          </c:dPt>
          <c:dPt>
            <c:idx val="1"/>
            <c:bubble3D val="0"/>
            <c:spPr>
              <a:solidFill>
                <a:srgbClr val="92D050"/>
              </a:solidFill>
              <a:ln w="25400">
                <a:solidFill>
                  <a:srgbClr val="92D050"/>
                </a:solidFill>
              </a:ln>
              <a:effectLst/>
              <a:sp3d contourW="25400">
                <a:contourClr>
                  <a:srgbClr val="92D05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5DDF-4C50-B6FD-EFB741713943}"/>
              </c:ext>
            </c:extLst>
          </c:dPt>
          <c:dLbls>
            <c:dLbl>
              <c:idx val="0"/>
              <c:layout>
                <c:manualLayout>
                  <c:x val="-0.20819341840161193"/>
                  <c:y val="5.705043626303465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56615177971793"/>
                      <c:h val="9.009009009009008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5DDF-4C50-B6FD-EFB741713943}"/>
                </c:ext>
              </c:extLst>
            </c:dLbl>
            <c:dLbl>
              <c:idx val="1"/>
              <c:layout>
                <c:manualLayout>
                  <c:x val="0.22834116856950973"/>
                  <c:y val="-0.2105384124281762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155809267965077"/>
                      <c:h val="7.307307307307307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5DDF-4C50-B6FD-EFB74171394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Coahuila!$CH$3:$CH$4</c:f>
              <c:strCache>
                <c:ptCount val="2"/>
                <c:pt idx="0">
                  <c:v>Hombre</c:v>
                </c:pt>
                <c:pt idx="1">
                  <c:v>Mujer</c:v>
                </c:pt>
              </c:strCache>
            </c:strRef>
          </c:cat>
          <c:val>
            <c:numRef>
              <c:f>Coahuila!$CI$3:$CI$4</c:f>
              <c:numCache>
                <c:formatCode>General</c:formatCode>
                <c:ptCount val="2"/>
                <c:pt idx="0">
                  <c:v>169</c:v>
                </c:pt>
                <c:pt idx="1">
                  <c:v>286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DDF-4C50-B6FD-EFB7417139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/>
              <a:t>Registros por tipo de institución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E5C-42B2-8D79-45F3F6F84AA7}"/>
              </c:ext>
            </c:extLst>
          </c:dPt>
          <c:dPt>
            <c:idx val="1"/>
            <c:invertIfNegative val="0"/>
            <c:bubble3D val="0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E5C-42B2-8D79-45F3F6F84AA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Coahuila!$CH$7:$CH$11</c:f>
              <c:strCache>
                <c:ptCount val="5"/>
                <c:pt idx="0">
                  <c:v>Institución académica</c:v>
                </c:pt>
                <c:pt idx="1">
                  <c:v>Institución pública</c:v>
                </c:pt>
                <c:pt idx="2">
                  <c:v>Organización de la Sociedad Civil</c:v>
                </c:pt>
                <c:pt idx="3">
                  <c:v>Público General</c:v>
                </c:pt>
                <c:pt idx="4">
                  <c:v>Otro</c:v>
                </c:pt>
              </c:strCache>
            </c:strRef>
          </c:cat>
          <c:val>
            <c:numRef>
              <c:f>Coahuila!$CI$7:$CI$11</c:f>
              <c:numCache>
                <c:formatCode>General</c:formatCode>
                <c:ptCount val="5"/>
                <c:pt idx="0">
                  <c:v>51</c:v>
                </c:pt>
                <c:pt idx="1">
                  <c:v>395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E5C-42B2-8D79-45F3F6F84A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38460592"/>
        <c:axId val="1338455184"/>
      </c:barChart>
      <c:catAx>
        <c:axId val="1338460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338455184"/>
        <c:crosses val="autoZero"/>
        <c:auto val="1"/>
        <c:lblAlgn val="ctr"/>
        <c:lblOffset val="100"/>
        <c:noMultiLvlLbl val="0"/>
      </c:catAx>
      <c:valAx>
        <c:axId val="1338455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3384605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/>
              <a:t>Registros válidos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0070C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4CC6-4F52-85B2-C6EAE3FC200B}"/>
              </c:ext>
            </c:extLst>
          </c:dPt>
          <c:dPt>
            <c:idx val="1"/>
            <c:bubble3D val="0"/>
            <c:spPr>
              <a:solidFill>
                <a:srgbClr val="7030A0"/>
              </a:solidFill>
              <a:ln w="25400">
                <a:solidFill>
                  <a:srgbClr val="7030A0"/>
                </a:solidFill>
              </a:ln>
              <a:effectLst/>
              <a:sp3d contourW="25400">
                <a:contourClr>
                  <a:srgbClr val="7030A0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4CC6-4F52-85B2-C6EAE3FC200B}"/>
              </c:ext>
            </c:extLst>
          </c:dPt>
          <c:dLbls>
            <c:dLbl>
              <c:idx val="0"/>
              <c:layout>
                <c:manualLayout>
                  <c:x val="-0.20819341840161193"/>
                  <c:y val="5.705043626303465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56615177971793"/>
                      <c:h val="9.009009009009008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4CC6-4F52-85B2-C6EAE3FC200B}"/>
                </c:ext>
              </c:extLst>
            </c:dLbl>
            <c:dLbl>
              <c:idx val="1"/>
              <c:layout>
                <c:manualLayout>
                  <c:x val="0.22834116856950973"/>
                  <c:y val="-0.2105384124281762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2155809267965077"/>
                      <c:h val="7.307307307307307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4CC6-4F52-85B2-C6EAE3FC200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Coahuila!$CH$3:$CH$4</c:f>
              <c:strCache>
                <c:ptCount val="2"/>
                <c:pt idx="0">
                  <c:v>Hombre</c:v>
                </c:pt>
                <c:pt idx="1">
                  <c:v>Mujer</c:v>
                </c:pt>
              </c:strCache>
            </c:strRef>
          </c:cat>
          <c:val>
            <c:numRef>
              <c:f>Coahuila!$CI$3:$CI$4</c:f>
              <c:numCache>
                <c:formatCode>General</c:formatCode>
                <c:ptCount val="2"/>
                <c:pt idx="0">
                  <c:v>157</c:v>
                </c:pt>
                <c:pt idx="1">
                  <c:v>265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CC6-4F52-85B2-C6EAE3FC20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/>
              <a:t>Registros válidos por tipo de institución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2FA-410A-B3C6-7379E7BACC35}"/>
              </c:ext>
            </c:extLst>
          </c:dPt>
          <c:dPt>
            <c:idx val="1"/>
            <c:invertIfNegative val="0"/>
            <c:bubble3D val="0"/>
            <c:spPr>
              <a:solidFill>
                <a:srgbClr val="FF99FF"/>
              </a:solidFill>
              <a:ln>
                <a:solidFill>
                  <a:srgbClr val="FF99FF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2FA-410A-B3C6-7379E7BACC3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Coahuila!$CH$7:$CH$11</c:f>
              <c:strCache>
                <c:ptCount val="5"/>
                <c:pt idx="0">
                  <c:v>Institución académica</c:v>
                </c:pt>
                <c:pt idx="1">
                  <c:v>Institución pública</c:v>
                </c:pt>
                <c:pt idx="2">
                  <c:v>Organización de la Sociedad Civil</c:v>
                </c:pt>
                <c:pt idx="3">
                  <c:v>Público General</c:v>
                </c:pt>
                <c:pt idx="4">
                  <c:v>Otro</c:v>
                </c:pt>
              </c:strCache>
            </c:strRef>
          </c:cat>
          <c:val>
            <c:numRef>
              <c:f>Coahuila!$CI$7:$CI$11</c:f>
              <c:numCache>
                <c:formatCode>General</c:formatCode>
                <c:ptCount val="5"/>
                <c:pt idx="0">
                  <c:v>44</c:v>
                </c:pt>
                <c:pt idx="1">
                  <c:v>370</c:v>
                </c:pt>
                <c:pt idx="2">
                  <c:v>2</c:v>
                </c:pt>
                <c:pt idx="3">
                  <c:v>3</c:v>
                </c:pt>
                <c:pt idx="4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2FA-410A-B3C6-7379E7BACC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38460592"/>
        <c:axId val="1338455184"/>
      </c:barChart>
      <c:catAx>
        <c:axId val="1338460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338455184"/>
        <c:crosses val="autoZero"/>
        <c:auto val="1"/>
        <c:lblAlgn val="ctr"/>
        <c:lblOffset val="100"/>
        <c:noMultiLvlLbl val="0"/>
      </c:catAx>
      <c:valAx>
        <c:axId val="1338455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3384605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/>
              <a:t>Constancias por sexo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219-4E11-9F50-E8AE85825C89}"/>
              </c:ext>
            </c:extLst>
          </c:dPt>
          <c:dPt>
            <c:idx val="1"/>
            <c:invertIfNegative val="0"/>
            <c:bubble3D val="0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219-4E11-9F50-E8AE85825C8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Coahuila!$CH$3:$CH$4</c:f>
              <c:strCache>
                <c:ptCount val="2"/>
                <c:pt idx="0">
                  <c:v>Hombre</c:v>
                </c:pt>
                <c:pt idx="1">
                  <c:v>Mujer</c:v>
                </c:pt>
              </c:strCache>
            </c:strRef>
          </c:cat>
          <c:val>
            <c:numRef>
              <c:f>Coahuila!$CI$3:$CI$4</c:f>
              <c:numCache>
                <c:formatCode>General</c:formatCode>
                <c:ptCount val="2"/>
                <c:pt idx="0">
                  <c:v>118</c:v>
                </c:pt>
                <c:pt idx="1">
                  <c:v>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219-4E11-9F50-E8AE85825C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95746720"/>
        <c:axId val="95735072"/>
      </c:barChart>
      <c:catAx>
        <c:axId val="957467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95735072"/>
        <c:crosses val="autoZero"/>
        <c:auto val="1"/>
        <c:lblAlgn val="ctr"/>
        <c:lblOffset val="100"/>
        <c:noMultiLvlLbl val="0"/>
      </c:catAx>
      <c:valAx>
        <c:axId val="957350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957467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MX"/>
              <a:t>Constancias por Municipio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296-4917-8405-CEF539F273B5}"/>
              </c:ext>
            </c:extLst>
          </c:dPt>
          <c:dPt>
            <c:idx val="2"/>
            <c:invertIfNegative val="0"/>
            <c:bubble3D val="0"/>
            <c:spPr>
              <a:solidFill>
                <a:srgbClr val="FFC000"/>
              </a:solidFill>
              <a:ln>
                <a:solidFill>
                  <a:srgbClr val="FFC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296-4917-8405-CEF539F273B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3"/>
              </a:solidFill>
              <a:ln>
                <a:solidFill>
                  <a:schemeClr val="accent3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96-4917-8405-CEF539F273B5}"/>
              </c:ext>
            </c:extLst>
          </c:dPt>
          <c:dPt>
            <c:idx val="4"/>
            <c:invertIfNegative val="0"/>
            <c:bubble3D val="0"/>
            <c:spPr>
              <a:solidFill>
                <a:srgbClr val="92D050"/>
              </a:solidFill>
              <a:ln>
                <a:solidFill>
                  <a:srgbClr val="92D05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96-4917-8405-CEF539F273B5}"/>
              </c:ext>
            </c:extLst>
          </c:dPt>
          <c:dPt>
            <c:idx val="5"/>
            <c:invertIfNegative val="0"/>
            <c:bubble3D val="0"/>
            <c:spPr>
              <a:solidFill>
                <a:srgbClr val="FFFF00"/>
              </a:solidFill>
              <a:ln>
                <a:solidFill>
                  <a:srgbClr val="FFFF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296-4917-8405-CEF539F273B5}"/>
              </c:ext>
            </c:extLst>
          </c:dPt>
          <c:dPt>
            <c:idx val="6"/>
            <c:invertIfNegative val="0"/>
            <c:bubble3D val="0"/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296-4917-8405-CEF539F273B5}"/>
              </c:ext>
            </c:extLst>
          </c:dPt>
          <c:dPt>
            <c:idx val="7"/>
            <c:invertIfNegative val="0"/>
            <c:bubble3D val="0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1296-4917-8405-CEF539F273B5}"/>
              </c:ext>
            </c:extLst>
          </c:dPt>
          <c:dPt>
            <c:idx val="9"/>
            <c:invertIfNegative val="0"/>
            <c:bubble3D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1296-4917-8405-CEF539F273B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Coahuila!$CH$49:$CH$58</c:f>
              <c:strCache>
                <c:ptCount val="10"/>
                <c:pt idx="0">
                  <c:v>Arteaga Municipality</c:v>
                </c:pt>
                <c:pt idx="1">
                  <c:v>Monclova</c:v>
                </c:pt>
                <c:pt idx="2">
                  <c:v>Santa Rosa de Múzquiz</c:v>
                </c:pt>
                <c:pt idx="3">
                  <c:v>Piedras Negras Municipality</c:v>
                </c:pt>
                <c:pt idx="4">
                  <c:v>Ramos Arizpe</c:v>
                </c:pt>
                <c:pt idx="5">
                  <c:v>Sabinas Municipality</c:v>
                </c:pt>
                <c:pt idx="6">
                  <c:v>Saltillo</c:v>
                </c:pt>
                <c:pt idx="7">
                  <c:v>San Juan de Sabinas Municipality</c:v>
                </c:pt>
                <c:pt idx="8">
                  <c:v>San Pedro Municipality</c:v>
                </c:pt>
                <c:pt idx="9">
                  <c:v>Torreón</c:v>
                </c:pt>
              </c:strCache>
            </c:strRef>
          </c:cat>
          <c:val>
            <c:numRef>
              <c:f>Coahuila!$CI$49:$CI$58</c:f>
              <c:numCache>
                <c:formatCode>General</c:formatCode>
                <c:ptCount val="10"/>
                <c:pt idx="0">
                  <c:v>2</c:v>
                </c:pt>
                <c:pt idx="1">
                  <c:v>9</c:v>
                </c:pt>
                <c:pt idx="2">
                  <c:v>7</c:v>
                </c:pt>
                <c:pt idx="3">
                  <c:v>6</c:v>
                </c:pt>
                <c:pt idx="4">
                  <c:v>5</c:v>
                </c:pt>
                <c:pt idx="5">
                  <c:v>7</c:v>
                </c:pt>
                <c:pt idx="6">
                  <c:v>266</c:v>
                </c:pt>
                <c:pt idx="7">
                  <c:v>2</c:v>
                </c:pt>
                <c:pt idx="8">
                  <c:v>1</c:v>
                </c:pt>
                <c:pt idx="9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1296-4917-8405-CEF539F273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393257824"/>
        <c:axId val="1393254912"/>
      </c:barChart>
      <c:catAx>
        <c:axId val="13932578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393254912"/>
        <c:crosses val="autoZero"/>
        <c:auto val="1"/>
        <c:lblAlgn val="ctr"/>
        <c:lblOffset val="100"/>
        <c:noMultiLvlLbl val="0"/>
      </c:catAx>
      <c:valAx>
        <c:axId val="13932549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393257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entityId">
        <cx:lvl ptCount="14">
          <cx:pt idx="1">5102475158271033345</cx:pt>
          <cx:pt idx="2">-7999989113</cx:pt>
          <cx:pt idx="3">5105667615850758145</cx:pt>
          <cx:pt idx="4">5105669128266448897</cx:pt>
          <cx:pt idx="5">5105583537067655169</cx:pt>
          <cx:pt idx="6">5108572557515161601</cx:pt>
          <cx:pt idx="7">5111958266024296449</cx:pt>
          <cx:pt idx="8">5111590242356297729</cx:pt>
          <cx:pt idx="9">5111958850106294273</cx:pt>
          <cx:pt idx="10">5105585050338983937</cx:pt>
          <cx:pt idx="11">-7999991385</cx:pt>
          <cx:pt idx="12">5105774574360854530</cx:pt>
        </cx:lvl>
      </cx:strDim>
      <cx:strDim type="cat">
        <cx:f>Coahuila!$CH$13:$CH$26</cx:f>
        <cx:lvl ptCount="14">
          <cx:pt idx="0">MUNICIPIO</cx:pt>
          <cx:pt idx="1">Acuña Municipality</cx:pt>
          <cx:pt idx="2">Arteaga Municipality</cx:pt>
          <cx:pt idx="3">Ciudad Frontera</cx:pt>
          <cx:pt idx="4">Monclova</cx:pt>
          <cx:pt idx="5">Santa Rosa de Múzquiz</cx:pt>
          <cx:pt idx="6">Piedras Negras</cx:pt>
          <cx:pt idx="7">Ramos Arizpe</cx:pt>
          <cx:pt idx="8">Sabinas</cx:pt>
          <cx:pt idx="9">Saltillo</cx:pt>
          <cx:pt idx="10">San Juan de Sabinas Municipality</cx:pt>
          <cx:pt idx="11">San Pedro Municipality</cx:pt>
          <cx:pt idx="12">Torreón</cx:pt>
        </cx:lvl>
      </cx:strDim>
      <cx:numDim type="colorVal">
        <cx:f>Coahuila!$CI$13:$CI$26</cx:f>
        <cx:lvl ptCount="14" formatCode="General">
          <cx:pt idx="0">0</cx:pt>
          <cx:pt idx="1">4</cx:pt>
          <cx:pt idx="2">3</cx:pt>
          <cx:pt idx="3">2</cx:pt>
          <cx:pt idx="4">10</cx:pt>
          <cx:pt idx="5">8</cx:pt>
          <cx:pt idx="6">6</cx:pt>
          <cx:pt idx="7">15</cx:pt>
          <cx:pt idx="8">13</cx:pt>
          <cx:pt idx="9">371</cx:pt>
          <cx:pt idx="10">4</cx:pt>
          <cx:pt idx="11">4</cx:pt>
          <cx:pt idx="12">15</cx:pt>
          <cx:pt idx="13">455</cx:pt>
        </cx:lvl>
      </cx:numDim>
    </cx:data>
  </cx:chartData>
  <cx:chart>
    <cx:title pos="t" align="ctr" overlay="0">
      <cx:tx>
        <cx:txData>
          <cx:v>Total de registros</cx:v>
        </cx:txData>
      </cx:tx>
      <cx:txPr>
        <a:bodyPr spcFirstLastPara="1" vertOverflow="ellipsis" horzOverflow="overflow" wrap="square" lIns="0" tIns="0" rIns="0" bIns="0" anchor="ctr" anchorCtr="1"/>
        <a:lstStyle/>
        <a:p>
          <a:pPr algn="ctr" rtl="0">
            <a:defRPr/>
          </a:pPr>
          <a:r>
            <a:rPr lang="es-ES" sz="1400" b="0" i="0" u="none" strike="noStrike" baseline="0">
              <a:solidFill>
                <a:sysClr val="windowText" lastClr="000000">
                  <a:lumMod val="65000"/>
                  <a:lumOff val="35000"/>
                </a:sysClr>
              </a:solidFill>
              <a:latin typeface="Calibri" panose="020F0502020204030204"/>
            </a:rPr>
            <a:t>Total de registros</a:t>
          </a:r>
        </a:p>
      </cx:txPr>
    </cx:title>
    <cx:plotArea>
      <cx:plotAreaRegion>
        <cx:series layoutId="regionMap" uniqueId="{954E8BDA-5D50-4D13-ADB8-C81C65DAC56A}">
          <cx:dataId val="0"/>
          <cx:layoutPr>
            <cx:geography cultureLanguage="es-ES" cultureRegion="MX" attribution="Con tecnología de Bing">
              <cx:geoCache provider="{E9337A44-BEBE-4D9F-B70C-5C5E7DAFC167}">
                <cx:binary>lHppk6U4luVfScvPQyYggaS2rjYbAW/153v4El8wD3cPEAi0IRb9+rkelVNdNWPdNhMW9szZhXTv
ueecy7+/r//2Lj/f7G/rIEf3b+/r335vp0n/259/uvf2c3hzfwzi3Sqnfk5/vKvhT/Xzp3j//PPD
vi1ibP5M4wT/+d6+2elz/f0//h3u1nyq8m16q8ZJTNud/7Tb/afzcnL/7dH/4uBvn79u87jpz7/9
/vYxiLEUbrLifUp//+vY8eNvv0eEwT/KkgT9/tuf/3yvv066fhvgBv8TRvnWvP2XV36+uQlulsTx
H2nKMpInSUwRo/j335bPfxxiWYpxxiiiNCcwjFHZqf3b72n2R4ZSSiglGUEpTuGQU/6vQ0kWp4gx
DFfSOKb/mKpbJbdGjf+YnL+2fxv9cKvEOLm//Z5Q9vtv+u/nfb1sliQpSdOUMoyymKYwTDj+/nYP
6/F1+v/IpnYh6bY1J8Ew3TViEeYuta2pz1YhxXjIvTgOSxI/BaPrRy9t89a3tV94D0v/PBBNpiKy
0gquJB5v8dJkK5fCp4Jn29rc00wfna7tLlnrSXOBB3QgrBGlmuW28BoeWbApD/uhD1MpW6d2qQxz
NYlRlytF824zSN237Xo7LF0q+bQEcTGW7PQgl7OjtC+NVfJeJ0JgjnEt3sKkHlDD1vO0RfKJIKy/
uc6EQ9ziiROdNYeA2rDLvMjLCY/u3nZe3k1rIlY+zcP85Efc1TweonWPF08KPdq1ZHJJl8JNac/7
qEUcB1bzbdT0dllCzls8kDtJkqjsSd/wKc7ak0KD5bWn72ubzAVOQ1q0c7ryzNf6YkJdFygNDVej
yDma4Xzp3QtlLXq2g41uBmTam46hR59SyVeG8rspT11hbZNXMFP5fiH2vkZbwpfYnnIrjyLHN0hk
JzQzXAjcrQcWkVsRrccwYcZdrz5ak5VhMLJK+jTl+bbd5WjbDz7+QCzqj8hGtrRT9H3OcM3nrj3O
ihziKf+gnZS8S9L6am7lVEZd/zybeDzGQxvfLK3NOKTuxLe5/o5lcgV7x8K68Jlq3Bd17e+MHg+s
xYe4KVm7040TL8iE/iW0iX9u0agRd0o/T/n6w6crrRrVflCTygIGhnZZPGwcRigLIVR8I5IIHZt+
eKLBfa8dibhZcHOcx/TSbGi5rdsurxq5frT52PAos6Fos3k3Jm7huZobPs/j91jHWzVM8VSkTm5n
XU/1lR5cUgWS4ZdVL/NemGThMW6G09QmQ9Hl448BJdvOIhaOE+5e28GWo7cDd3j0ZZdFski0EEXT
6Jz3DIszaw3+0GZ6Nt3S3GWiWRvestRcRX78USfJLZuF5UGvn8Kh9eEXLv35d3z8l6R/V3qzomn/
Ash/bP7Hoxrg/79/XfOfO/91E2Djr1t+Qe6/bPxf+PvPqPj/evC/ht9/xlACqPbfwW6h3lov5Ntv
H5+/fX+zb40K/4LBf7/+L/Bl7A+KURKzBMU0Y4hk/wS+6A8AYxTnCGUYsy+E/d/gC1cRBqiMKGA2
ypL8P8EX/5FhxFAcZ4jAfdH/F/imKIVb/Z/oS+HhGdw1TymN4d3/GX37iAxRR319RN0ciixb83s6
kyfaoUeCWvlAnWt4igO5LF27HQWuHSDGaDhu1XCs6arKxM9tmUkyF7Hvo0o4iRRAE5Xn5tefSSyH
cxuCPP/aibZ82afWvXYuEY/t14/bd6uwBaCu2M2EfAYio1KwKSuz4ORdFE8/lyYqBoy3F5PuNzNP
lZaov/FeFJ22aWESXe/nVWwV2dqhXGR8u60bvXQyr1g8H7dx9K+1XNCOptOy/7WJalGpHCPu6SQv
2pNop1j+SpjOLgPd5G3qOm56somi10hdsErPY5xPu1QQtmdrH8qcqEvrfHbXz2rlQ6s1T+HyHUx2
eJimU0ySG5fn6Glu6Yte/CHY3hd6qf0+6th1bdP4gM1MDNeBtUXwy1YlI8DYNg/dnn7vl7g/x9sU
jpayMnQ0Pk60gYcYZ+DNEaZ7FpquwHY1HOWROmXItw+5Fg2v62k9xGaoiPdm30/6ki7NxKMZL3vj
RSWx45NA7hASrHiS/dhW2JN5SivHNIxjHlbemHG9Wbb8JY+IqKJOOV4PtOO5bzVf1rhoadO/mZVV
Mq3GltkCkOyFylRx4ZzcNxrvXbaG07ruhGkjPuF+P+u0ShuzlQlV/dFNch/nqyxxrU5tR/TVNhF3
I5lSx+Drw8LGOxQ7xqPErneSRnzxl6aFOMid7HmIHK0UmXs+REvOh4SEcqkZKpNuU2VN2bg3Yxw4
zs1OIqnPOPfm1LP4XGeT4UxRxkccCS6yrJrr8Z6MCd13EAw+MREfgj3ifvqx1OvBDXrayw2jag6t
LUyukqpeyM4oYm4njKEOTaPiwzqs5XTQaT4eeu15JMLyOEX6rhUJqdy8LuWI/b0R87SDehTxvN5k
QbXZa9/ggmkK1EQsNe987AszOMRVgsumGeJi9mzh3dqJs1mcONdr3p4DigzfnF533dUqYIVQtDzW
6fC9H4E4iO6Wqry/AxA6WDnZb5OL8mJFbKl8GFseuzR9aDZ9wKnNr9BozGnJEs46XcWaoG8Erz+n
ZLrOcNx/YCG/Z31ivqX9+mpmL0rbz+mOAbF7pKk8oiQ5ahVtj8F26IpNyhRx1s+vZs0on4BpXoYm
1w/1ulQdzbnFqIw3iq7ribm7QNV0R1hU0NU3N792LWnjC6nRLQaaz4FoOeAPOcyY6radJPWhSdq+
CLSLjpBAI/c2uEqkeV54im6HZurulpj4alU+3cXzzB1A6i5ema82J83J9LE+UbMdYHlDmcbqfm7z
5XqzsQZaorejFGvYBbr+jFSLr+MtZxVeMS4yykjpJ/oOgSgrmsvlMepcKG3X+Z2XwBvR5i7phtY7
nHc/Zy227824ucLnmans3AxFjLb2xgxoLNC44FvpRQZELStcPXc/4jGZinEbtttEq/qgTDIcnI7N
TueNuaXzW2YsqBVveu67kD92sVDAJufp7LvMXlzscDm2Vd1ny3OT0wcDPOLd6A+k0iMKuXqmCxr2
ZOiiHfOmNP043A9zU21A8LnIjfxo+6utifQnsFbIkmaoH+Tg8l0NqXpa8ng+RaO6yjdnyxb102u9
RCcAjPGzbqY7A9D7bJK4LqlZzSUwQNY5qNOaorbsUrNdeithyeIO3nFtv+mvn2GynDI2PmRULKdG
9E/BTd2+sb4rhYia0ompqbIkwsWwkP5kZSJ3Ud9c69ayCgmSHGvSygpR9jiDGriKVh0VIYqXomXI
7R3FI8T98G1MYb/Zgq8YbYt8COiKLBpdTe1Y9mmnLvWo+50T3U0fZMzD1tuHRoRCownQI0v1+ddf
9ZAORRLkUk5scNXim8Ctm5qzW8ehdHMwuyWSnjPZK87Wrikj79dbFNb2dsClWaS6cbXZkS5WRdoO
rnBskLvatuzrPvCjw8yRzSsYTluQMSCuHbq0owPAX8amWrfuR1jtJVrofp1tvaOTa/lIjYFStLSw
HslX1sk3gZcbG9j7gvP6Is16XOplHzcTK3yE720znFctKrz0UbmJxPHg6rJVoCBCTA5qJg9z7zyH
cDyA/un2uR5BQOTCc4GSp3Hazqjur1nWZUVQT1E/LgWBq+O1nYqJ2p9DWDyAzaYODWRAR43m4wgQ
sIlDnLKuolIEvnQ0OVPb8qjuwxFLeG/j+8/E5u1VN6xJ2ZJeVc1YtdK3hZHd8O4CgOtq5k9rgEzL
NClZMkz3XZ5E1aIk23kN0WyHke5TPA63S5UvJi9sLcXTlHaHwNJbP0l2L2OpQB7gbU+HwVd4G5Zi
aGm4lmEN17/+squ1e6Zzy4e5vhdmjo8YxMBkxrkC6t2VKLKmYGbxe4SnSjIW9lhvbUnyKT2IFc88
IsReDZvejVEMq5cmWXTtHMfbTHZdWtecjsl4K6dsbwJJzqoGYMyGYtaLu5aG+lNYkgvyG4ItzC6m
XXkfuj1Z2PBjG4at0K0U11nKxutllVORvNje+B/ToHZeUPvSW/+8KeuKeaL90W9qva8by5OV3lOm
IRMMCLYu6efdnK/0rqNdXKys1i+R6d62qC4XxUQZaVAlrch3U8cOK7xvy2t3TrbGQLy08S2tKfne
izzhoIFynvVLfmLtuMEEoeHWsKHfmx7kzOi4ZEt3WqzbTpjKcS9A0S1xfmwG1hdb3xmuHBC9lArN
EUo8lK+OXjVB2n2Xene9WAN4SNLoZsPWVa5bkjuvWp7qbRfl9Q12Vlaidz2PDK6rXI3AckjNW3XH
9LSe4364StomrQidnycfdhsgZYn6UXKbSVoAcYOgX5+AgGzl2JtQDSHJDz5PBp7j7rnNzBUwe1RB
sGaF3AwwwFV1PIFnK6cpz9AxX3RXWE0Cj1kxrq4uvJ0HCF/6JEDX1J4Tx5sVp+eshUdqP82VxzLj
K+ltOScQYsTGEc+gcFUpVtuJpvAIlQd0GIR6ynsXFcBvMzVlZ5VtsBhsrNbFvcQTAqkfibGaZ80N
WqOztUFwTzbCVzOKKxUjWziwN3SXn0WcD6dBwRtHwnWneBg4KJ+cN3SF+tZ8IyPSvO/XJ0mVPqxt
xtsGu3PcSKgXKW456ccqNh3hy6aOWezNrtYY7RWObzqwSwJJyWEkw8L9Eu+sF/FFwKoU4xz2/Wz6
gsRGH9MF5nYC+0YTJ66WFTRBIi/5os5T5lRhBwjADSj0Xb/FirvWljVq+n3jMrzrgD3z2dQjJ/NC
j3TDbQHmkjuyNtYVwREp7O0cR2yvVFBVlANlnsns776kRRy5E7VfgJ5etWSYDlubxYXx9XfdF2ua
/UiGAc6aVnsbgmr2Oeh3YCHpa9sB85ykao/K1Ls4VRH3wEIKNI1vLg5rtfU98JJh8hzhYyozdhy2
2ADWj8tBduZ2zfQHXviiNONxu0YViHmI2DA/yjxPKjZ+hUWEmnKdVs2nKC0XSIEiAhOnGJdJlvGQ
A5HO3zBZpt3c4HO/gvzPbL+Po/wa6cicEGD6ksJVMwJHYutnX2TO8p7EB9E2vHfAxTpPYlBgeJ8M
3VAsSfPSOCzKaaCyIvHwnFH6SGZ8nfngeCrO2yCyfd6vjrN+UgXQ9aIXcfIsJThWJFs4Y93KAWSK
bVJQPK3lokENX6iIeYREz8flaYq6ByPoCBoNF4n9qncOdee6+dlt5FK38Us7MVSNI+bdCLonyZAG
/yopfD/tVxHcBUDlJ127eb8NDrhTN7/0mb5BW2Mr1iPCU6JdBRnpue3bheOmxTw51DEEjJrxZ9yg
42azZae3qbQNpPA8s7Gc4+mkIO2ryaKUZ3GzFPFqz3U0eMBcsABDJu8yYGJuzQh3hH7ItOZrQ24c
wONA6VE1TPJIbw9sJTOvw82IKUgLeZWpMBYMXChMWjDU6NPafsd5Ynjn/FxZBFGZALrXDu+gqHqW
AlWL8wIHIDQg0/vNCL44zAVL32lN3gWhsIjRWZAvPUfNyeXjNZu7vgB/AZKp4Vue0RJ32BdjXf8g
WVpEI60LsiSf+utxzbxNoATlaw8eUxE7MxfegCwJMnmjZJsLWv/MkplBPC3HLq8FnydJuVnVmxTT
w2K3vVtAwi5LXcTSuj12+ZMbwKmiHkNOJBmESLSjyEeHFOeKkyHhCVQJTYa+sGw7ErJuRTogvwOv
CgjO+gI1t1zJoPYpmTLuRp1egCX0MDpZl339s4mGw5ag4f7XT0d6t2+Ci4tfm25jtMgjKoC7MXMc
62Q/0Dbetz0BOzCYZtcMc3IKMMaT2aDcdtkGZRiQVOfS7Tqygr6U7akd+hsTD9Nxmtsb1Q7sEPz8
qKF6wfu8i25DVQc1orDtJRrq7iCDDsU0rWwHdHLh0cCGMvZkB8U5lODpPGuio+txi65mETdX8YZQ
GcV1U7EhPcxb1lcugZrbMFxFSWOvRGti7qPNH+eMvOb6yhv5gscAtFoPfKXTdDSkf5RieF8j9TJP
6wPYSfrQxqmt5Li0fBnFA6sDeCAsVGHRez21UMvWHHPfpq8DHh4kMufMgSD3OWAzSFSuyHATkema
LuFlJnSfy+4aMxUVnU3iHaJDyvtR7abeOsAp8yKkup1xX2L5lOB4vISI7KHYt3wjUBwMYvc0tyfp
zAq26cjlygQnxM0HMJpcmbQF6+eoyj1Bhc1QFegY9tYPJ9yFaxqNxTjETVXD4hvXtft6VJdmLkmf
kopF8jlf8KWrEa3adL0xSn3Xaf8W2ewcedrtXFg7TmEk4PE3utknOoCuDl+6cyHnqenmApF5LCYF
giU1OU8RaQ6K9AWKZo7l8DD0iT6TlVz5DsJ7XCpizsSGaff1Up4M2S51htfJcDekXV1OfffDZvq9
4Z20QKcW8bKOUwUWa5H5jhZ4hckhvhBsvCSGnQBarmgcvdbdhAEts/tRNmfpxqs6G8V+itrvDUor
gIBTNwzA6TrVlg00BWIPnYAYWit80hMuiG1lweKkA7rYQHzi+fsMSrTXIAiaJH/zdfM2duJBOH/p
lb92y1goZFMuwe3gIZmfaSu/+zqxXI/9R7PY5phmzcPcuGOHt/egBg2SJb1uoJgClM5pQUC6pK/J
TJtHZOYyHqPHIYNqEk1RES3ovutvZJ603NYbtCuYv0JKXkMijbk7O5FVoh7v+gn96Hs5cccyUc0t
RFZvT1uSvkHUa4ja+eSMPEqoMwXa9PUm9g3xzQ5bq0vgtHoHzZAPI9qdyPpTQqI99hIagGECJoCS
qpmbz62LojKGbgYA3Vj4Adw1POSuoBKfsfUPrMtK0/rAFZ7vFmN/5Fie4hjHfB4VO6Q2u4y1uyRx
JviqDKctAnXgAYbNwp6Sftk1i3uHBlPgwporiB9oETRXkZ0Ed1Py2oZaFn1gnEKkWn+dpPORBoH4
1sFs22SZv47s4kUcGwqVeZ6yH7HeXgxdDwuSXTnZ52E7yWmSnIVtr3RzqQFZ8jZ/yLL0aYr1NfXu
qcnrN/2xbehhrfMS6NQVrnNXQo5A9qIIqv18FVpxu3VY7mQ0PRo6XAvrUm7M9jLCXOYyKN7jrOEJ
iHgckisPk2VwZT7rtrljM8glBXgwBoB27AWnUHJWC9WpVnzJCVgBegYBt+WHJsOPKgswDRMNVfYV
IB3DwDuTl47Ua0l8cjcmOeGbsPdyBKPNJugpydPv+NXafCfW1uwXoG88VfNrZvJy6FnGk/NUQ/1h
WppiDqGggx/52PhHsSTPa//s24/V1HdZ2tf8trPgPTZrVLZs/SahizQG35RdDz2oZvsSZ3mlAQ/4
mkCnDSbkKYuhirVi+9HOjd9luZ+qZFuuwhb1fMuSdN8Seac8sCOL3zSyN7Ehugg2CpDf69n32ZPO
TQUOz4WxdAY3aryuI/dTzGzXbf1bnm7XG/Pf6a1r2WFC600cW25oBFnbtPAMGl0UVcsObf5t3sSH
8nMGpqX+CGyAmFnzgibRoUHb9xWAdh9gjlNdjWv4iBtNQEeoiY/IHGaUauATfVb0A034WMurVnz0
dd+XURQHcFrtVx+06lTeFOmY2yodlSm3rY64jgce7K5JDYTNNPJMIiCgEtzfWjGYOrSo3TYu31xi
3hMNTLUFnGk3dpBL+NFG8zntM7FzTbujw3htakiHJXtfNT0lowL1noJHHsAYULC6BXOI7rYV9eC2
iW8jWG+O7Nv40LNlLmaKodm5pbZgHbTdaGjKeP16Hexfsi7a26GprOuhEpKN8nTe44j21Syfo+C3
Yz17BBXDDPCQBqpL9AxNwo8BUKFgiL0QhYHPu7yK1QwqZxasqHNZuOyoi5ge0ORvklnPfIwdAQnW
yH1SGZMeEzC8cGbeG5oCn5rlUijDdrUCRG7HdB+SDsTs+iLTkVSr5ThaK71oQMFG1xywtE0R+JV0
qNiyCWB6wJ+NblEFbTWAc6ByU8pOsLDdJi+OtHtv/T5rBd9qdBoz+KAgomCQJr+wpTtDSVgLlQ4w
xDxCnICVMYcXP3f1UdaM6yW7Y3E8l00938dejTs/sG81Xr4JEd8ualxKg9ozSjPoZTpRxrWtgLpM
vM/wVaLlJSF1qSx0fnUA6l6v07wfxL2J4keEwDHQHXttoAELpN5fQjdcBLjsnIjszvXpA/XcOTdC
26bPdqQBF3FzfaFahktAmu8RBmmQWwjW6R0sk9fUgRRrA5D8ARy/LcrfmfqA3snL6MI1SGHYV0c7
7MCObOZc8FhBr9N6DY3c7DRCBwfss29WWZAKkt0g487RoI+gc15i8Oe4AopUzJkFWS6XA8rSDepl
t4dvHw6dyKaSZmkV2z7jOouhd5BthUB4ALcyufdbyoo0XQ7LNB7zrlZn1uWf4xi/1SzKgf4ryROA
qFyuKTCBcCeSOC2A6n55Kxqgw37iHFJJ9+inF9A4SREYdD2Qbjs1pY42VuUMd8CvurbYSCOLMEEl
T7a6GrbpARJq2y0t+oFb9wreJTqbvr8eg6krGu0cngG46K6NDIAwRtDCUSAdsuiBxF/kPt0hd1Zi
elGdrYtmrYupz54z4y92baAIGWjVtOtwyRZ8PQr4AqNbRl9J3+NXY+xtq7B5gBI9QvsL8qP72o80
PrS9fB5HKMl2yPr7WNRPkXTpa9QlYB0aR4+xyruXbn2jLD9Bts58Qpic5kb2x20LshqQil6SHpJg
nTQBJMTNPYvoQ9/IY72RG0g5gK92iErou+FdroZp77vNvDo171qVTN/izOurlQCFW9jykeQG3wLk
MHhlu10CIM5DLcgZ6Kp+FYHGO9Jvyz6y3VUXLeQBHPOdyIFbpdJtO22i8Yok8IlEJ3sD5yPK8zyE
iwshexgFOD2T94c2ZHk1mDjsdGjWfQ4toNctrLukm823SSOosCuYFlJoB58BxF1F2iCKiPXdpUlQ
/Jj28QGty/i6bkLtdQ3iQEfzdBJogS9PkvmsSEIfstrgi/P2VHv7BN8PNd9j1UDcpqm81j6JwH9f
fgzx+hbEEL3iNFLl0DTyDI0XbojcrtN8Qfs67QKfI0suAtpyIkh606Y5uUmpg3I3ALb82vz1A43p
pkoatZRLfoNAod7gVcjbGZD5tvUdqRKLCXBX2JfFuT8kULb5349KaNn2COInyt0pz9B9mghQWVtG
dmRWMP3C8diAbAdJB4UTlSKTI1cZaDsp6/5GE6CrCUnPytkDcIPxsi1t0WRB3NAA3238L27Oa8lx
Jbvar6IXwImESyRuEx60xSKryLpBsBy89/louv1f7F/smTPTfTQz0olQhBSK7mazDB1MYu+1vrW5
iERySDgadDcShYo6kPQ21k3iDpFB4f+t+hF+42gLbFdcCQDQzEw7/rgx9K7b07a2s4TlUGZwDqr6
dJTVbpcaUbmFUKQd42bRjpku0OiKxnCkNbPGXio8LWKNoydrdAD09CgGpz2ayujAHjdpw3R3hWWh
L9Drcab4urSutrYyFLNVpB81yHF1c1BK6GeSCadsIFF/QJWsOVCyKWSw3tWYWdskGxabrnh7qhkn
vjqx8Ylk7YcYjc6FHSMcWBSpXUFjd9G0jU6+sOyQTFHnSbohgqwbIYsvjS3rLWoAuESeTjUJykiy
uiIWX3I9thCO9MwSMPZwnuj2VKA86WUonayZmJVFCdTS8jvL+saeRtLtxo7sOkbo+6qm1yzfi4bQ
DyxNbtH0kFhN6HwiouLSVVkPsa525dVoP6XAXMW1HSopVKLWtMemIlzDpckjtDkaEuzGds57W0mM
ayu1OgRDoeyWGr1dXGhuM8h90EjgttRe8vpUWTel0r2sun5D40W4WraLPdZS90JItam0doTei69a
8VpLw3CoVn2zjnruUUNkttBFznU0rvuWll/rIudcnjTNrrG5yqzd9sXc/OVmWVfN6seGWULWm21F
WlBccP8sJVZ9qQRLkEzQ77soHxyfNOnwJNr+SYoDDUcWFK712ZDgfpts9hJI+1wh0wcdombbWVm7
RCeiaIFkVJGjTtlHlcUKtp1kOLFcLlBKVbeq9PioT1UaNpxJNeFppNV3U0/2cESnLbpj9aGVf9Oh
XlEoUTfpxIcSASRLEq9cc4XLJhlsQ9VxpDXWOIbKsJniDlvMUPd92lvybLCg0dPNkJTbma1BnovW
0khduGRofF2H2M7i5Lbqw87MYXppRRQuU3KG2lhUwlpVoBBm2q1OIcc2nR49VLbkNiyw2an1eIsu
cD9h3z5Xy6M/lJJDb0xoBpP4W6ZSDDRvKO0hZuMpkSHoTIt8SXOzfdOnWOaaPCxhIiem08+lXbDZ
tKM0ItbjUG7j6iIMnkXZAkmn+mLxtIuYyJ2oZ16l9gG6W2bVkFqsCKeoVeVKY/UVPCMTmhq6vhk2
z94oEsGHWOocqpov+iCFLDbfkixyTENtPawmUKIL9YUYGZiLYvJnaAcijoKKZveB9HNQDEoNHfK5
LdTZ7aXeXSN9cVoZTeE8kB286LDXc7QrpEnuNfZ33FmGNCa+MSeNX83LyjOlVkDmJcKu+vxclfiW
RFsRFDHLvYhBR9I4G4EImI2Uukqk+VWVL3D/BimQSgWuZ9ts4QQPqGWAK0Rk34Ii3SdSvSVE0lwg
edA7WeOSNe2vVUu+la4G1ZdAjF1k2lhweS5rk2s8n7OcK3LrllUV25FpyHY+bdJcjqAmsNVNtKy1
dHE1FxTD3QL/1UCzM6SGJRfcCNduhC2Y9F+KBBiyMQ+SoEAWBmOwFZB7WEn2LCnvSpe+FCoUUyy+
6NkYvIV1/m67lNiUwNhKyzR3ZH2QvcmYqW/E8kYWdUApeZ9n9RIZw1GCucU7QUavA3DRoxgoabYt
F12z0RIROyXtqVZ6GrRS/NJpy+vTCjAUnJ72JkzmU7mIj1SbpAPIlNBMdRP9h8i4bmZ440blTZka
W3JS3Rqa1TeAWpw0cM5gck52URWJBR0VpgIxrklqBpqEehL7hSfUwEZq9R1pgS8aw6lkzcsST9tm
We91rSScZb1bDJEVpesNEFfmtHPsV0oaJGN0K+XBlqehdYY4heehACWQqwWlJQ7Zna5BulZkczuy
ZUUB9W0qo9jnA5zMXJIuUh1luMC1yeuswXobGWSKR1UkSxS/QLpxE43FseyJelxXZhtNtad9DCC1
LoEnGosCu3xoDnJTalyKi+xIU9RmCoMm1+h0fqoKIrZdZGAtJHV+LwZzv1Kqn9eozUOmQ6Na4OHo
60BDaq42aoAZiggD/yNJ2tYwp48SIqpHjFTbJmuvbfNhijZ9dfz7dwohV7bRMoK2Ule35TSp26Xt
INGTMtZcGa48L/sp9TMSPbcQbbemNhjbH/ekx71RnsIUWurWWBh15xjqPMDH2salTEddOUnHHze4
xqnuIPrVKhJDOqZtnrlUJ4ndKtEU0EoreVJNc2xRWdkAxGj8aa5Puq7nT8O4TPYKutdhi5QfO9nF
IqAeIVGqRyMy3XXNjc1MS6/JbeyH/KolmdhUsrRaU5fLV7OOF4u1uQo4B3V+ZQ7xflQcXO3IVcT6
HEjZx1SvpSukpLFzohbW0HaJO5NhwrIBkraKiwkKHOEJDD8Pekbp0GwYd3O3vJlUXc4KujdoOqLi
sATollbzbKvaTl+JfIxz8t1NaRXk07Brozk7jTCO0MSVKtTl+igNCdru1W5ioKo0XZSdWoEdU2bT
GyZaOWOSAx4VQBZyeAhum5LXKloBU6gCzPKEFpyo/UFmHXrcdGWWKgMjyzvtoxm9ao7Tc5TQAcV4
GWgGiqmkCoxemwOcNSrPS5EFgirXfkmzXWcrmrxpaS57MgAkq5jSwTJ6soRdi24lL/v7MDJoNEVT
Pgm4zG6lzuibYZBbPZPhICVL5RUGGNouzpaXtF2fMoEHxDnEwFHNG57ocrkDIw3bYuw/GhjtG73q
yLYacc1IlBaLfFkmtqhVw1rr9NgZ3YDCRE4vMrwgX5GYZv34chV1E/53kbG/cLK730MLvwKzPyDY
v9O03lf9SAb0f/ylX5jb/znI9h9kHExZNf8lbHv4uJdN/TOe+5dwxF8f+LeIg/wb8gNU1mWcgH+I
OKi/UZXpqqYjqwDeFi/3d8pW0YhmMF3WqQIw9/d8AwV9q8qAYU1imrIiy38q36DjmX4hbImuq+hf
DCZTygyqINTxM2ErqmmpcAVZQilfURibdRrNjlAyPbbUvISMTJYcEGqhAEQHuyAVwh1UqVY5WjaJ
+hEIRWpBXMWyWzIUEi4oIqDmEZEKJaDTJFBYLCjrBk30vppkmdNk6JO2vaylkj+Uw5C6AovOJllY
gV4sklS0mMPYnpRUl3ypmforEF3Yg22k9/tYK9hG7TviFXJefi/JWk0btVQSqPFEn52+jWGKAM/w
4khDzW0M9YsyxjD5ZlJWmg/qatW24EmIFEoZWl/ooUIQWBKiNZ7w2VuBUAWpAxOrdQZzYur3K7ph
m6AarXFBUUZQtpV+gZmM5TyRkG0ByyoKD/R998Vqlh7MpTJNl5Y5fGv0UvQ8IQnwpgJQS7w+k+PG
i5JlrPalksKMk5phUCw9jVqUTUwk8WGF9LEGmpDikcegfQZfn8ZWsrQSjpSwpKSnKvSXoS7js94s
RnqUxyWCr6YaGSwvqd2D4BOBmUWmlav6suvqqt0/gio3psn5YVZX4XdSpgO8aAtAf6vUvZExrt1a
KgpP0XPTNgxJO5Mm0mtoMFHiK2LqrWQh9JCaogz1WcdroSmoXVYvhW92MrhewNqDxdKiDKO0Bqfb
duzlwfleVpHPwVzIlZunTbyp61QJ20IznFUu4LdEEy4gbiLLTcbBRWChg0LhKkSaRo6LQEy/WzYs
PElS+J/ahB3Pp8hcgmWRou0M1aC08qgwn8VKzC2jkfmU9pqBIlSlHUG3kJosgAFP7qi3qeERRF+w
AatiVddT3NQ6nLOhSem2TvK52pa9ySJHN9rpbqasNAcrSWCxPE3lQNl3HY96akVk0htHISb60EWX
qjccds10azKJTBpOFlhLwI1iWK3oZID3/nety/9zi2lRfzz89PXn1VCH60SpgZWPwZzQmaxh9fnn
kTEXx+Hw1f2SV/iHT/HTwopYlmJg4aSyKWvIZv0tOyb/BowD8TAUfQgQyIh1/b6w0t9MvBUkGAwV
C56pY8X7+9pqwpSUTc00KOQDqv2ZtZWpj7Xz5+zYj09v6kii4aMDcnmsvT9lx5Sl0+kUq10Ipb44
T1vjen0r99cmeFvsN2LJbnZcFJhNlvI99i6yZIlDKw/xhLkrINMcSfa8yFuF2kgYoBFwHoLoZMG1
nvby3WytAf6W4PodIJQsrIibW3E1Gi69mpt1r73Up/w0vxhXNIFrwdVrvV+2gEOMa39PPvt75Jnc
vGrfLe6tTnU2r/iVO7Gys/kh4157N67lHbk16ZSjH9kCcf/AcsAAI3w/ntbEn8ftcO4mqztLH/09
huV+mlee3JLbvEcEbDob+ORa7qMMk2SuJ9wu8TZzwnvF07tz5JX7h+1iBsNWdlG1LvbqNMwH61Nv
Jt2BYr3Wm7jwle+C7NdorymhHB122EYvKtlIVLIbdZ/dhI0QBaRMxe73culmt9TH5qO8Ogp8p6Vu
ccS605zL1FqX+/oCFZUzWzYqrDdHAapoRCiCJ7IFCDdvE67aimVyyq41Lz5n4ax3Awsh1t4D9cpT
FiAcJ6OmbELaOOOrKXFEoIyDrPDyhEbqbI5Athzszgb+Di/3817zYMXEnFrZTRfPaexO28jDmxwC
NnwQ/FWf8+4ITf5x4zbH1H8At5Y6ceJIfHWQAMikd8goUmd1/hcMx1NjBj2beL0PWitD3evKoEnv
ceG4aTgR/s5sxAcTWKwH7UVxQMylfr1vAmwCxYlehueWbcrMsIz0oAuJw68f/OSwvCJpV0JSYRYw
bhl+b3JvgjzZZfDkcBgP25pTJHFgy1IXl8ptcXTht7Ymgi78vcZ/QBbcEu7ci+7iE2Wp3SQe0mhm
f6bNngYR/jSbqba7yp9vxiW+4AqUPLcX9XW+GH5iFTfizDk6WT42G9wyYU0VT1zha58C9oDmqeAm
NSRp0JRYorSXnBdvdW4hbTG8JSXX8YDWqkcANX4Fx6Lh4+K1MgIVVlfsFoOru/hswpd71bR97iE4
l8dWZ4SZ/fFKNHzI47h6ZmRlyyebAvkUe8fxKr2NW5gB6hO4L7fxh68nOKLpM3nXgM3BU3gDf5c8
FffhG01WPPHVpZzyNABB8oRdcPfE6zwHkxH2uSM2+h4I1TW6qXmoIwGDtgwNLSQYvPPcTxWb4czs
XHDagFnSiUOKEbOtQCeNxBFoWr96INkqHju9TY4gDwfNL3Pb2OQOjhR4rINFEZop+VsWl1zJfVns
jfr2iGNCW4LGzQt3eS/nAHpjqqIT5K8fOMOdZE9KS4dE1wK00p3unnIKSwf0MN5Az0NoXOYBZKNi
+4VXXMhJGXjbW/ExP/eJIxt2xTXVwt89PsnqGl6nuKmt6F4KYRaSEaxJL3laXSANhfPcwf45lM9L
gQs017YRpIIkzBkHiW5XzGms7/U61oh9XszmhR0KLHVZKB0rrzTQCyYc7W+xoAyCS+/HkOChNdD3
UNs292wP6bh4Ac8iITuRXuqaLwlWy4KvH2VAFnepMl62F6BKWubI2qE4TXdW83ZrkrccJouAaOBE
1z4QL3NpoSyF165jCW3hs2EJ5l1qIe+KR+BOnHjtOam9BOWxggr5gE9jhM2+0G75J0AIHRRjb5dH
/OpAebPX+gDP65TxJk3AlgL5sIrT42ntGAcLjgDhmCFFPRtW7Drd78bji/jWB/h1ACQudkx7xk/x
6pbxLSoHr0f7YJ+K5w7LAd6sKTmGulijGTR7ghMC+izROxuWAZpMCtPludFuxak/y+QwPU0TSN77
ulUAuVHthfb7dD1BzjGbtwYOUWn1J4R2EG3pIt5oQW1iMxc8j12kspiffOpLGJ2g4aFaNivLh8gH
6huXMYJfOrUDB10yv/Rd7Deguk1PYoYzqjB0QURbho3IV1Q7rLP0z8/lBvZwY557J9w7aKAbZFiw
YAxP8ghRBOcjb76G2yQ1HpZ0vJ9ju39cHbka4f7oRDsco9mmC8k51q35M5m36D7qBukGlPS2fFeB
gVpU4QR7Ayyttmks0y7mp9QdLMCtNtg/6vbnbJNZkrEZfdOObRt5Js/ErSzxT9P+NILPz8/IeZr5
57j5zBBscPA9CLV2tmuZ+zny75n3m0/4pZ9PwKk3hff054u//1rH/b861PoP+20Naf1/USBa9+rz
q/ilPvy94f7xyL/VhQTjATRZho+toJZ7ZFd/qgsR6UdDLSsKMYiKkvH3utD4DY9A/EamYD7/0HKj
PdehVjPVoBrV/lSqVX68xi9loQx6FGMFQPObeCGNGb+WhbopTx0imFW4tiU1AgRJ53MVC7J8r2zM
31DPYhFrujE6KC1SRHsoRybORzrmmyGtpxelkxfAKaq0U6O2dRJa934fSy9gVyYUgukuWsco1EYV
am07OlleyWAHdMUtU9Bc5jqYfrdmZMcGYwxSNW2dOAUP0pcPOojhmBaasGieKQ4kZ8Nhebe4kaIL
gMpom7Rkyd2VxonqsX7ODtoMeDxJwa4iJxNz0VKEfIAgbVcwY5baQjNVBDiL1FxG0PeDzFNDeS77
uXYAiUdclfG50wwfiNYRQqQjscaJ6pZKiRIaA1msVm1XRD2y2WJZ2Z2EupQIGaogPgvjvCo09rKO
4bIOFy9EP9ygaoL+bEg+KdBW6k38qiSZugImyRCze7CvC2KE0mxi6WDgTVujtYWymuEsRYqt91Nt
lY28GRe2AEZV3uOlf5HAp0DSS003rdP40DXxwCyyzvMcKjFxAaC9NszQwgrq+RdTugUvgmYwrKax
QDx/zusbTAcsPmrWa0/gINYrSfo8s7MMpkJR1yhk+/pjxPgCgE6GBK9HaPIxGqsayzS9JEvmJUWf
MqS2SO7B0A/Gqnwg5eSm9qBFVj3CB6wRdVCzMgqrZTmOEy6Z2L8GvJkZ7vYwqI6C4M8i10cMs5jt
P78w/W9bcv5ZV6ozFQl1gt5U12WK5vCfd6W7r+Ijqbt/2/2/fxcIHos/Nrj/4an+tgqhBYVGB4IE
3S/6ULzKT6sQAqnEMKAQaAYCnz+vQmhBmUpkjDAhskqxOPzenRq/MYiEUOmAomh/VvmDdfCHZQjK
389bwcDS+3N3Ws5jixw5DmDk4fjslHtwhmXlyDVvTE+JnpHAjZ4r5FHUMyIXq6w7WF5yiFSx/fRS
chQ/j+JSHErimyWw+clX7XFxEG0mRy1/BUSweqjRtwXctWf9eS5s9qZ+1IW9esqu+qAZ4FXe3tGd
UoAhzDLO5fswwz2CZQQGkpN9/CJix3hG9uo5Pki38d08zhwCHUL3qMXTI4DdlwoncTg56ZdoYEGg
enczlJBwj5z11q6v2gCTHd91tM4SlyaE4o/kAJfTyIVLJ3/Lyaeot5Ls6hALVWvG0lIsLvtS4ZN/
IW+B4hqtQLyG6RyooxfTkHndxI3qjgoEaRmKGh1qVPEWvPN3MLeW4FjgeG/hHz8f3t4QrkTxacMN
DmZHdqGebl3XPRkToIfeb3tkYrxUOMigYEwBtn18Ulkg0s+HtUiB/Taxue+R3SnUD0SoCQnN+LLW
OW8xbeOtGP1leq59O145vYyaW10R26iwNjSheFaQ8HVa4tcrCpsUEcQRRgXMMW5Ob0O5Uc7yfj2o
xIbJikiby7+OdL6KgH2VfrqR7VHbYFOkYOqEWxFfQUMlDgJCKoI6BZAeZ1YtU/gDe8LKU4SqecEG
UiAn9FAJOsWO5stoXHM0z9AcsNmL/ALgSam8YVtFVvKuBdkr5nwEeihbg9q5WnTQkSXr7g7eZYx6
0oopHBeXoElpH/0prEUK1ynbo4TEdxrZSuXaMTvUhdiawjU7LHJxoE7HybxokCnqr8Tu63vfrPYs
JcAZv5fiqZp4dgR8GGihVPJTjC7q9aO0YE9qvKr9yI6MbXQUr+Idrze9MxDOgOOx90BfpV8MhS6a
0N6iD+OV59Qyih1wRg1U8ugtUthkB52G0RKO7L1AFPJTif3pHcNcpA2q5wUqA/A7T1YumBSQ2FIM
uhoWsm14E+plgMtcWTCNwjEy9I9NtNGSFRejcCqEk+ugMu1l+p7wxGr9hVAsX5BTHGnPy6xzzdbr
2BOu32Z2qfIGTeFXKSPQkJ/HbEAOG0AGDbe16bEhNGSPAAwHGpkgsOWZbFu8FfpzxAKQKtwcDqTf
6NIxMvyhOQ6YUaAhQAM/jSYnECv9aFd1oEDjHJVz0nnRjH66tmsNsw3yt6zZZqek5/APhwyB1E/x
gkZDBWEvOSY+peTFx3Grh4lpNbyM90bv1oOPsN96iIPUapid0hDbk5q2Cf+BooMRaiBXPnJNGQzM
T0T9usnPlrCAyg92ne0+tcpXb1kMavkV++WyYgwN0sP6NxTueIM+4HXZLJus/k4UdxR2qd5zBL6m
ieFi+cHw/E7Eb2E4QfWB/BSML/Ep6XaFYgtI8Oic6+5VmoIM0zCupof+TQtM6Aklj/bRvs/OrO1g
hDrVvbqDDi7zbd8DrLDjI7xA7QqCsd8OL/RDfKN3Nrzt7bblqR1rjy9Br8SDoyEQyIkrdFf+xqvU
OLygmwHPwTlrUxrOGzBMjy6EZaBrHQ0iz5PQXmkV6JmXYW9coFjXEmLmHEG+mSsQ2TJOTol0QYS3
ATU1ofn8lODsB8ixsI73WB9x7CAjhVMrubXop3O1QBcEMruEk/piTLsqB7nFmxq6vyXZMQQggwTi
EXkRVgbRLg+aaC/rrm7YrAACyYd7hnQ2PtFkrQqkJ46A8WPURgTW/KmVdh1mHyWfWQPEe7Z+rCya
1Y1byRlBzdhQUaQNOBm7QRnoNwVCf1Xp3bvCj2F3x+p9/e5f8vtixyesL6jG1q05W9gAsyyc2C4s
H2MqrOb/QFXznw1ng//4mGP2z2ua5/tHBy+2Gv6xefl48E9VDEoHghlBSGug8oBD+VMVw2AaqlT/
q035cxWDwUCPUoURuJ76o7b4vYqBf6mgkTJRfWkKQU/1ZzR2HS//Sy/1kNjh0qKYokRD5/aHXorm
U79qAK1CRIgowRpoqiMQM92dowwz1Ep5UoNKxXCVKBX7CMDC0ivaQVqQt8qqT2DfWII7iAibBiFf
0Iwu5lu4FAnZEQ6UBorKmWkjvKmJ5NDMF0SdZ+ql+rpHc3kAoX0Y6myTq5+9Hj13C7DFaEJSAK6b
JXX1+rJmc7Lv0IFaiokBKBqAdeB8xKu7RMI6zLBQmRkR13yt3WhO63NbDsbRmCQEFzAEYS2NKcyQ
a8dYsRhAEhdKX22GfJIvXZZ28f9pXwnmN0PpDHMF00z+1dG+q6uPop5+0Q3+4iv94Sl+OubR6BMM
y1AMAucKR+9Px7yGsv2hKqCLh6Hzu3oAV4kpmoGC/69W/i9HPAYA4FAnsmkYumr+mSMeU7Qehfkf
bCUY9gT5IxNNAsz7Xwv3rllYMrASFI6x2F27G9LSzzBORQgFEayXAXqYhCxq+rwi1tTjkK8KZ21b
ex4Xy0y20eDGMoaB6CgsLEx1Sbttj2EgiyPFe7bsTCUQkStWX9fuY+4SM5SJjRY/rt/L/LOsrBUA
2GP6hS/2GA3DKRINqr1ghIYBKVsBXaaK2mK26cjkQo65hWQkhmjY1FYif3lqiVXjmjRAlyhO8wAZ
fpJtJk+YIXAb5jDC+J0O0cEU17oZl7DEXVhlUR32P+JS/X5ST3OFOXwck2lsJvwx2SHdw9X1uR4+
jNhDzJ8atlLaGHTFd2hWoo7XxH8A77iUz004F0/F6o09Guadmu1XcaJoDVrZyrJNsusyR1Jt1DKg
+xEAKmcMlNilj5l9GEVB4a3VEqZ5UcJXVQPE42HsBqq3D8QnU3otMVkgwXwPg2szdGsQvRnEHXhL
cNMDY9j0XsICmVpA1RSMvsr51PlaEo4zSK8hlPpwFYGMHKP0WklfGIDIa/VmYk7O+NBW9ewiOruB
WZJpn6xHGoBnHcotDMuyQcTSW/We76Jt9JkclIznF+EbJ3Y0T5gYBs4VHwB7Cs9S8ny3avaozDwd
Ga/HxtIJkE3gqli0cKhgf+F/jGmwBl32lGNdBBWSxbB1BIxwa2isyvAgQ4EQh5Fuw2PL8pOEakOo
HeaNjH4m4FgBq1Q/KSQl9EinZDpDt0C6kcS8b5xJt7T4UN36E/wIFrvIxVBUJw6ir33sisSbK0wN
WDhVjxXq5tEpC+g9kdUAhaqRr082NHmKlh2rEDq9iDFo0o1aubHhwoBPNwvGkkgB5pGhCOrLIK78
ugL97hlzuOohAFIkUBgEK5TfuG/Wr1GBboy39XO2vgNVqxHdRiYYIxwPi8RQoA3Q/Qkv0z37zMUl
vyhrif6Rt+NxwBDDoTpFzpg/meWJIS+ekkMPubx72CoY1sXO7Xyuu4xX3XMP91PPzqtxLeYXvAtM
rZRaqxwwGgwjqMA2Njc9cYbBqVGqpzGOvmfBts2uo0eQw+O7DKF9rx9ndCqY3DFi4/gyrNkmVIGt
SRvABuRdweG8gSWmv4r2KXkDLY4a7X3S/JOeX9XSYcOhnXZMyewSVWO5W5NQbUK0DapZuHCWltWt
ce0k19mw6+SLzAjSQyJbyqc4Bb3cexNx6yos5ouUh8ghe530Kkf7dUJNjKlFBcT/WfBo3iDIhJku
6zhg7yC2fKIfKoZMtomj3tsMQtV2qhGIOyfqDXHPZrjr7AykkNfmAhNSQBdYEG6LbzLGhk4vj971
cTCFDy90GHxW3tcF0yYiq+dAfYeUd24J2ggXxAYTVHJQhxGm3KEDRLuRlYyXaCRVHCowPzbTNb5P
1+Wa3tWP/P74o3+I6+N+ivuPny74SuDn0/XxVYzvy1f94y8/WX48Or/Xd+OjhZH80GRfh8k1+o5X
+DfRnaqAyPvKStD+H4qePmFKGAe0eiYvCLWehqO+HY4Y4oU/ZNef5n13HI7kBT/BT8nLuo9eVEzc
eS/Kiy5XlhJmfVAu9w4rxudiwi31AUfZ1YBQWZje0+jZHK4SBh500QXxUhg4ZSBuRgfL9KnxEBU+
T+MWOW8M/4F+CQL8HSF3Nhxj8qQNn1Pb20y9dbRw9Ba7TMPQJHJvEGLVsxPm1yKFEaAlqLuTrFkR
WABkruLSdyfIDAV5hl+NMWt8fAyU3a7CsCLfICBvTUTRgZ4SX3ZXmEhSEWo4v7vxDIIrxcKmHFuq
Y0IRoM85t1UjHIhd5LeyesV4DFsbZEeSDnrT8koSNnBPS5jUXo/0TPtLZUsXfA5LylNbXnE1MQtr
Nk7ljJkvAuoNWk4ZZr0y+VO/ydvGApxxTvH+YnQLFU7FGmKWrTNLLu0GhEDSnQHq2GZmQaYpmgGC
Ai8uaMWmEu/MRvMrGCBRCCo9riquvmAyzti4/5+7M1tuHMuy7K/0DzCNmIHHxsx5EMVBLzBRAzES
AzF/fS9EVmVHRleVWZrVQ1uZItzlcrlEkcC99+yz9zrUSaxdjyQxcTqFbqvMk8l+rgKIVeaLQFCo
RR/2oy9tofzWE4QYWbDTUfUMLdySbbH+cEVvZ4YO/4dyyp6Pb3Rf083DpcgTPokQNifCKPQcZ2TD
IzsgSw+nJzTjwsPUlC6F99rTzvN17BdbEY3t93l8HstTDd3lVzi3h3FTHPoPycpPyd7wurXq9l67
zW1xTaWbOs/yvZsRSFkm41sn7Gthwfdpww3qGO+M+W92UhsvLRtTKLZPVsgmgaIr9sj3ExsJbK/x
Hjb46h0xWYccRCK3MbyAwr0Ptrzigw46qKCpSs4jNgkE43GTiN9jvtvjkiXtRF0829QvV/rtkvVj
jvV7kxW7pFmGzRp8Y7KuIFdgOKg2PKysdvrREqXexLNLIN5sCb6b1ZHnhDDo+XUqT4P9WjRr/Vp9
Po88p8WxP7fnnrf2nJ8e3y+aI7CTPgtTWSq/ije44rU9q1f5WpyLz/FXvlZ8bnwceJXV6+Mbu+6+
P9efdGHP0/O77NakfaYnevp6yT7fdydho6+qQ/9T/Yj3LDaDFTvx0Vh0fuzQLrE6dzzMdyBygjfh
N3efnmaTGTlTYTjpAYauM33/7mp8yG/QJT5el/ggr8tT8PVYtPdi1/qyHew0L8GD8wFaODxLy2QC
80av/VDQu8T7mMXNspprjqJPSsGi4Qz4Kq7t4BeTxa3rraocTllF+xpcmBfRkEzPNAHMfn414oYi
uvN5FQHeuVn3ou1NxIB8i68lxZMXSyYWpW3IbD9H6IGJaxCRIoVwqFQ/rrG08At46zK6PDnESQ1g
kJ9umaKD/cybPchiAmtpgcLoDfKiEB9g4o7K85iHN+IKgZX6oFgeKbla8/MJ3Q59LPQUXqYWelG6
FAWHYo7gwEA4BxaEfNH2dRxZr5YbWd3XHVSSZVWs2XZlwZq8CKUjv97wgTQcYHGDJPb4E8NFlk0p
3caAWub2xN6urGJJY5kEY1pYSUP00yXeFjbuoz1wTNL0W6ufYCfT4leOKqyL55osQfmlgRpKnV4F
dD29A8UkeThhAH8o36oPjK08lQoizWC2WenMBev5w4d+E9HBh6Pw6nxEIWAc0CROVNjkdSM0z86t
+pcfFm6kI7EMCGIz1MZm86qP0BbCak29aYSRyQ+c4x+YoFgzRC7xU6kzdDN0PaibpNgslpi57ErG
UkNbgsxUoG8t+BakBzCt54GroWbjN2/XlKrZuH0Zn8O0qeBrtLkls2ZcPkIrVP0ZKvoPBSxnYU7B
WS5AklJ2avckSlTRSFQJd64ziVah9N9Wf/6P8Jv/J80oXdEAHGv4vAV16j3/V6XsPvphGsDrf21/
Hvz2l1bU//uF/lHQ0hBHwpGw9/5dxflTQctfEbJH2NFlnUAxxea/l7T63zQZDzplrijLsHH+xHnW
sa0b7OMGKg/JYF39V0paXJd/rWh56HTIyFURpAb38ZeKVgQx8HhqY7vsiMKnD6K/dhh+bmiHmX2x
fhR+V7FgKebMDQnQRq+1IZIG35Ytvq+NXHhyfKBsK6MTXKgwIHdkAs4SC4/7KJc98mrmt9AtMZyk
aPo9K8oU8h3w+RXqZCG3Z2SqX99ddgk513B4iG/DZ3xrCSJHNusRRqVVfKPh059iLJjbaEWhFpq0
socgtgUJzoRMqqjWdpVWgwoxOw3XTLOpd/lHsor30jX4+Pthsr0Oh+4gvT3OHCfPdMM4SJafxnXg
bDg/v47TCbB7r97qXfXWvXfvyiU/tDtOiNgrMz63vkpv1/DU/Ia3+bnaDxweFXZBPre/B7fyMD/n
nxkHW+NLweU5uTOH8+za42IEmLUb9/JHv8NYeet34y65zE6vu3YzTjgrD9ndOPW77CLdsstB2ee8
U/IhKtCTcJv+pPAm3Ggt/LCdN/fXpbt398dbfHi+N5fq5/lDe+4WfzRz8/HWXNLlc6PdBj5lfqne
WVK62gw/kMyHy/P9QY/qfX6hvjgGn91BPI6gzwx7fuz3yX1+jO7Cor9ltFlYjE/ZpeRN4HuLx+ye
rXJKbnF2I29s8UCmRyXtpwed82b88ZgFHnN20U7TR8q7dHvd9a1Kw/KPLzP91fTjSPxQ/OQPU+Pd
4MixJX7P7/qxvM/W+T2/kMN78YmjYmmnv79ND2T6V8JNO82Pf/9f++MJmjqXykk84oPY9Dthr5zk
I9bCOzjV7+6QXfp9v89BUB9nQ2+3LKg1HsUmpGfX+dmY+Eomu5qySLHM8lTC7wUZnr234rta7/T+
1AtfRrLLHy+zJQI5xJug+dDYyPsQ3MN3/rioxTERiYiWgjkD9DZsShSWXIxh0XlQx0pUcj23hpgf
lm+cTL+ru+DhVuMl7EN2MYCwhuLmMk1P7F1dww5afTfaRVTeUhHMAT0EvkDYc4RBTUj63FKJaA4a
4d8dGa40IHzVdbThaD204DpbpA3aAaC/VY6qmk6u3QHM27x2T57S/EtV1k2+G+NNW15i9YNONSUG
swpip39vP9ilsu9U2HBy4cOnnBMVbdjga/4l7mhAYNVdtFayeOy10pIegiVtAE3oGR8joqI3MsDj
naE7lR/UtAVDS+e3fqk9O9fYSIX71g2/bU/9TqFgrJXnXVSObUJneNF0K7FcGD141pOstXRAY7CI
1xG3oMoJsOOPQjwJFqsM4+qkhwy+tC/CwAwuRekmpQ2mJqEVUVit96Qa6ugeCetCb23yw5BeQDpC
2xXoqvQPhzQcXyJ9cVR8CZymXdAh8LCokTv9PlS2QcE8NRGjypzNN8+Xq+qLOF0aglfPuVY+tSPO
xuBNmi3hl+z6h1ceSNE2mBwZm1E/yJ7Mva6GULwQcA3WXlG5Nd0Y7SMjoojvDYyIX+Ncixb8yt93
MzeD1Jt5tbDUVLut98NtbvyKL9108+TlGLSjZJKpefnxpHnZY4fW5yt5tsjak/49C3pIlNCiUZse
R7mZcSbZqhxQStnt5WOkQYj0ysqF/pgkhqX1CQLJ0x4RnOLu+yFvpWAVw8+tHyBJyqdZxyc+rh2V
TVPmTqbvhrktl/4Djgnora5c1AK1H0pBwc0yrEKkKclBkALY9LqFocvVC9ZXyf0Ypm5pN/PCG/Dx
tMIhNDhXZr/CS/UjBW7Rl4FaR05jV2GJGZVtxkYjyQ+nLTwgjtomVSN/JJvLvuHBd7B67ZrXoTs7
GPEXfly9HlD0PloWjZHj3fwbvIbfaXNrhlO+zAyrjmgsh7ZmXuvULRO/EVApPTp0lT8RAp9+K5bc
rVOi6o67i6ClVbQbqKU2MmABof2ZIPd4c8TNzCqKdUr/zSzd2OE43sVWlLyTtEV0BJBtKpGdRhZM
W2y5VfgtYS6FwdbpVI9eMOJ/ZGFBcBqfmalBQSANoG/b/GnLm+yrkNxW3Y7PyFKS2NRAW2C9Cg5a
JHhj7qaboeQYqyvmIxssQXihG3KC11I7jJZz1esBW3zgN3ottCUNv5Qe/tB64097lD6130e/5AMh
umrlBPXpy6jPOR7TfPjVIpwcAm5c7CE+xbn9sLhm7HoppF7BhAWht7Un0bKlkNjG4EdtuVJp2sjX
iNOxABXta5ytI90bIpr/+mckjW71jHxlhXEsLFLIDV4bu0LhC3jppbmn9kRyWYzcKnDkhEvT5f1M
doTUFozLDForoOrS0UUnldxyxhMHCHeKhN8ig+f4wdIGhitCm5DxEZMHhq5TV5lJFBZ1JCQF7umd
I3LnGwCWXp37SHfwn2JM8g+NJIPTjf7jDH3GSrtLW3twPWfIKQv+HWBphfwcntkYxD/IDtVPhGU6
OVhZarhlZW7W2MpQBHQnUkGylOsw+X4ZldcAvU3PGXlShgw5hbTKd+8QGMZtldsk+vXAZ0rEHEs9
8YEQ0b0UvluY4SKOHUl468J1FHDyamK3SFc6GKQgy6xGM5ktdIxrEsDA+cU3I7Sz+KCnxL5x6bY/
RG77x+KP4+y/TU5BLf6/E5j+EQ39+0Cmf/zxPxnG8j+4BBAEEkm0siBtiAYNrf+yd3v8zPLX//rf
VTQWP/9cAPwHX+ZPBYBO1ImsPoFlkZ7SPxUABpayuUy39k/9LOVvTOSCPyJp2l8P/8rfqBQ0Dv6c
2g2BPtS/cvgX8Jz95fTP41YFGsX44RgJwjf8535WMEZwyIYgWlanhqxcaoWRrS8bYCoU4FjWCXUz
SAT+FbYYEZ6Wk75sOMkxeRWA36FTtZ6i+y+SHZM5nXqfJAMMd0m1QumczfaJuhK6lb55Vn5jEP5/
MdTqeTOKE1+2wjApSjd98qsvJflsTOLWSL9qRCJpllDRHqvh6eT34d6UjugnbuZm9rAY1pjpu3V6
nHmgSmiTA4w0+7NmaxDUIoMk4Gps0WDe0sdynJnp/jnriKJk3gCqRJ5/vBBL59eZtFZ/UR+67mNi
hRAi+OY7UoA0mJY6r2g9nZ4UBpgPUdgkBSbgZF0jXzoQgqrR7Ulr7PP7ZHtgI3N0Z5RM5Tu5R3eC
lONOeTM4f1DDmNlvK6zD3FypH3Acg8SsQNi6CdLBrbBpX5jCHvoF3hJgPrjXGwjGl1frJrlv3NLN
bwFTwql/JkycVfQc8bbqXWWRAJfW+KyGbEV2yKcUkUUqoSFlQiwicsr9jF1HNAGxNrVPjPV1wtwz
pn4vLXukDMiSrwVPo3AmW6GR2HjaRW2TDMhgcUBZkYALb8uVfuSpe4IUe58tMKORKBnM2QJsjC5v
kAQx/ROJ9cN+IV6+f1FPHYixC0Ir6pZIE44eOQUBviEO5kAirSHsmMl2/tvpq2CZhwcTHs+i9ukv
PPCSnWDs+dp3QEPQkRGEcK3Rtfh+fYvrAR+BJb21jZ/7Mgi50QvUy2OwoDOPL6/z+vkKV5LGPwmg
jNovwQE4rENwueRITEyembjKZkiYJvLGmRfQujgVM+JNJks6255kw3p/zVbG/JqpU9NQvT9u1RIK
sievYid2IrfY5OzYwdMXELdbJyC+0OHGnF7k3AySC1mIODbhA/Cr5q7EjsMaIiyXzWW0gyUwptt4
0tzGUT2elg8eedk7dIDj0q9LX1B2YgF6Cz1VD8w8XIUAECbJSGYEjYnlsCidJ09m+NZ337jW5Mp+
lLvnh+Bwf9iZm9yWr73wW505ToHD6QQr9Cb9V3Q4zBajk35miqN57DpEgwt3xugJN+JoTyfWpnGG
8y/ZQOfpF/Vec2nvDF7a0Cr4FNbCrvOe+Jn7DXRZfS3KWzyZ+NTGVapucmCZyT6WSdl8ZO+w5Ykg
Vslp7Fej2wCLKL7FmHZgANCF1hCVDjyeHF967bSWx4UdmvlGUBESnN6PUdel93TGocrOfzRXcZtt
c+AJBLwx3W2iparbDMlfCY6ZZjOy0EonC9/9pfjJk5Yj6czqJ0wX08Onq+utmCT39mwWo/BtMOOD
U3EQCl76Ys4IYTLVaz6q56EPWRESP3hNVnfmEB374dfAkg4Owyh9VXmBaMs8Jfuev6ml35DM50RT
6mcGwwkmqIjx8VETgeKE75JdI0rDq8LCaCx6ytuiJFMnVTwPFi56cbyNRWOLx5QXNQ3tFiFa5vBC
MUey/DFoZmk4ibGGoWM+Qb63eWfuHj1GmugAcDERP8QsRFL245lVB3jpTNhfSkoowBobmBxW98vx
9rnOz81vo17nxjamqZf4NoeWpNhGyAn1Mj2BvNa9B1nMfKVcjeAzyt7kkkhW/vsgJEkjlFbMfNxh
h411vx4utP87xPPypNEyjviUgNE9eeEggNMOoVFY2gVNiGoj1nfafoXy/ZovJPVLVQlEcZLhsxMG
obCZTHgwFRGHwVNyRPm8FA9UWlaIasE6UN3125Sve5dWw8ZYJT5w7UWB9qIqbjmNKjCn4OzsaHxp
83iTesZ+muiQ0+zIV9oXGrUeYgSAD+bEodPEiyDjSE5nPbNbjcQ9h2fF61xgwV6KdeEanjnE/sZA
m/O1FIpWEIL+3szkl01gH8LNr5qY0tvgIdBH5BkTCaZa73XGDTctEDFGMUr+KG8n+2H8nnLtn4T0
jp3RYFMoOvP5xSsexMDFsKra/XOTGI70WCuwCQBUdRsxXGKXje05cUfaIZ1fqJsGlO/8KDXbBC9m
50QPqyzNpCPb5KiixlXndBnraW+lpYProWlkU2TjKDtf3/NPmJBGbCScWXhjMwInjT3j0LwJ34Jb
/h7s83fhkTFX6Veqr3F1koLdTDoTlo2Ow8yp2du/NP0+DhchOipAlVp6TavAmxm0/03cpqOHx3v9
vESb9hLu0jdlRWB4wauq06dbTy/0AA2GBfJW666Cn4tuw7gVU3/iUKcnPAYGS4y4atIGqJwnyiei
FBSioYY6EpAWzA4592Wep6vaiBxBXAzIfCLWGSNPORO3bkNQ7/kkXinZRPty6Z1C6DuM2k3HNLNB
lGmz4CzjKmibnTisO2bKZBsVf2XrspOW5i85lfQnlqd6DSMl4jqgZzAvB+Y0OMZgzeN187pqh5r2
O2ZXvandZ9Lsx5bdnZbus3W5uD2ViaAcv7mMn+zXNdLAU57b+hepx8UM33lplVZoS+Byjfn9ceDt
gy2J6M7MbyBOj7ijK5vuLqXPSpsabI2TZ62/qBPJbunyGd1PXrjpjpXeFxl9Vm4e8WS0foP1TPeJ
Vs7LFXSWAaueOa/qMBbbjheNzGN6oX04mUGDXVj86KzB3SftQFqtBHUDLttA/Qqk89huiM+m6eyM
FIIXJya6WuxUaf14EdILN1RoCy28Zcngl5LB2AHefUe7oBuYbjVxKesNORwYaFBbW0ZYjSZrLHPR
qGnr4OVida1+sIRHIgUKqsS1VS2x+9Wj6FAJ6klbqEeJS8R5MuxtWPYKJDYuY1zog9fSVOr8Xt2r
8qJSLat4B+1szaVzK5L4XTQvP8ozCqVpqIeVktntWP9hfW006LdlxWw/QgMyNz+NSn5T911Dkhhd
I0unYDstpk35WA69p1NT0kQ2PKH8DWqfs1RtXCMo4/KNoUUPGHnHhtkw05fTjHNknKo5eyR+rtp9
SedwwHrElsGJicC6vBlITTYBd8xPinNqhPhGRrp+m6dzh9Fis/47D4+t/MlUWypm1PH5kkgw+073
PIo4v4kyVG/YbjOq28GJRUxF1ktxgKHOC2H5cGZOe1fJKr1xn4s7asNedFHXNfslng0D0JNhhpzP
Naf7gqZiCvR0mRSy6/3+Pqu494FWmqKjuOo5DVdGj0W7XRoQkb/19TyFZLcZGhN3dGs+DNMfnX7b
7AYi9AaoZ3P+9bqGn3ABr9z6ZucKzA1d1b5XL2nXv6ziLt6Ku3KkK5y8t/dxO/uBYs5dYCUfzNpT
98HpeS8AId7iO2mDVlkazyXE4+fThBt+wxBFbP7F1L6Zn3mC4CSCjbttLD1x3HbMmzKjDur2kp5e
59fJKnKTHb34YulnwSnJFx1SwfNaxutUXYlfpc0sYMlCb0NMk/XPRD72ZFCryg3HhYgkMN88dEZW
mZmCNpMi2XA1r57Q7nD82Ck+tuw4axZgdx8pE8cAnNhx7hmYFih9nttcdtr5MnmXUAhsgZQB52IC
dJd1Dh1gvuEF+yTqMd1RTpUvnvi9WYcszUU9lT5aovXMu3O5I+pttOgnlYUkwLzxNIRo9YspJ6Rk
cPF/f6pO7utkaa34szK/AuIuvY0q3Z14FVFZASVwiNzpkMDf43ybM3mRrRxJ95vD4pOZw1DLp1HG
ebtMbgPOKxDZQAtG0S9rZgt6s7kDu1DEbVhTZ7lMBJotaWNyNOYMrRg/asOecAieSy07ytUqBTnY
X0kcmvIXTpuCtozWrBmPZBYrgYb5ohU29eOQxigk93LfCFtkELJNx2ggJvP0DgjhsQeg4fGypoSR
dWix8drfm2tv70pzZraLoKKEyi7y1pYWpXOFJHOl67qrQcZnlvTVfyXneCF72IQQZ53AY7rlB1cF
frjUbvDfvT13u2x5elmyNdof+IJSekZPHBz4DdbX9gsw5ofgZkDIrIgurBlxvCCNI8tmtTDM3Ho4
z5W4NHb68lF+J62T8DPXNG9ZvkCev+xRWL3uteLUOo14l2JVJVi4oGuSaAdhtnlGjnrOt4lTpl8N
mpniSbIzX0YIRbVHDch0OomBkZwSIjQ4M0ADxKdlcj3a4QYKoNWZ9uEAbfyJsq8wXRKVuH+HIplG
m8EefNwqHSl74XN6p1pVtLjr9bgSIpeDI2dAtUKy/e4M9N5uFaQEqZeYEyyspyQ98Ph8RrXzOg1r
OPxNtQkxY3kwb7flOtk/vpg/lG4Um+sUwMSwHPz48aY0ayY8JAxLYhLCE5AF2ucpwhDBnWuVot0v
QdvONulZngJJ01jBzRxzNInMxiIq+2CIDj5DchOVTTih9/JmX76pF21cJt/QXgP/Of9gxiHUqLS3
pXdRhP9gMTDCaQ17BiUp/qroMsnSNl9zpAC/Nt1gNBt+JRIlWIco8pD5VfyTOM1Y/1sO728wKvWd
nCZu6w/vwhXJN36cBd1Nk2RBoT4bVukFFqD2oZMQW/ADKONmWFDUJ9cMgVpEwHbrD2wKGQQEdtEr
1AVJCq1Y6Pl9/cSp1X0VGDcr0wgPYMrr7Bi8tiL40forDQ9l+i7Jp46JmyiDsVcZZwMdfYa6OGXK
fnr2q4c1FqtmtuFFaY/R9TWzFdAbnA1zR+a1TYPCKpq9rp3zqbab1nFitJYw48J+eE/KyXowDvN6
p21CMnSanUTeTPCRaLMIDYELgez7j3AZXxbLC+kqIloFgzEp8s9znjNRusj7x3tL3BBHpC9sw1/a
Iepbd63qo8xYGcY5QLugakVC6CN/Ltox35QjBXs/2RoVuoGrm+znVKHHaP9azLx8n90kJ3WmOVee
fKk46yL8OjBgnMrCsGVm9tP5/Q3NN5y6JksoB3RHmXxrsN49HBUNr4t8q8v9INrkc9ttsOo39GHa
n/Bjfnkk1oz8GYU7PV5+LNIyWDfwOP+wz5U0qqhQmbiAafPEUAfOOZ20Ln7/SP6wTXJI4tLv+agI
VdjGgYTBSLc7OCqfoutM3QQOtibSh0kELbZT++m+LKzOfBhNhPslHU0+J3SIM6GUSEyrwhrn5Pvy
hP2Iq4qj3ul5JEZA+8t4ucPo8k55muxQr9PokAiE88CHaJWNZ2gT2MpCn9/5F23EAYY/ZfvQr7YD
pEtAtW61xW7Y/P7rqu7/XGYBboX/PGrjR9+f6eM/zNnIc/7lvym0f4ziRp41mMctKCJ2jH9SaPFl
qNg0FFha4Kn+bNEAMSZLui6Lk3jKvO1/5Gw0BFxF1GEZTCliQf+XcjbqX3M2gqCC6ReYPQG6QGZO
0z9rtK+yg2JfPvNl1YlZs5wR75nmxpWoKpnB2LBE3mWcWoeultZaY1yogc4zKHAgmbBUMGT0LX/k
ivfSRrp0atnZ8jPCk8F8gqCYFf6jkmNagzgsWUARr9CxF88kPzKjr6OlF6ENzET2qqyvHCbpHsec
/nPWMnhtJgDLEVqqOK2aIwob9E/FR5YB6A2y7yJpuOKFLIpWM70EzNT94RN+vpZdx7L+mOWYPTW4
dY6eaVHj6PksplcqkUeUcgHucBQxHHx4Jm6uhUXutYyXo9jt1GSfiUN7zWo0OfTrz7KLhw+tDKUt
Ajcz5jQDliBVHvSioO3YCRlkpNbGf5th6v83EBwXNbl2WZQUlaucAM1/dc+8fWJC/qu96T/4Cv/o
bgh/Y4TzFIzXiMTgS/rTvSP8jXy/rs5JnDHO/s8dDu1vxlyFDCeT2/m3MM+/Z9RI2ouYpXS6JaTb
uBv/pQ6HTMLnnxM702MnBgcDbkrKGeJfOhyJqhuvVGqZkZrFuLDxDXhPwrB01szgXRzBnSkoFxSk
i57hPDpQtBbm8GmK5YQXxp62+ATg/z43QDeRJ7x6NHBiE8YwmRBRYAWhVQLn4wj/LPyio66MtnQR
7IEtRfaCTeuKh+EwFEzWM4PUYQbhqnaXT0cx8Y7a7bucHQRA6fQqmbALDUTdUZR8dHx22zl0A+vH
7+83eKYNPp4gt2dEA/BSfjXye/C8PoeDBFJYdzbXoQO0s+ZU2GwrPD4Z2i7iKPFyEbS+8iUoOFiS
bZVss8orNptGn2Z1ncMlM5CwYrpsseGSoRUf2UtA9mQEQOJ36nV055daXA1USDCFwtM1I+kwN+2q
EcxXf+pqVoMX88ff8p+Hg5//yZnEzs7jlcAQWmS3EI3tlUOaumQSRSSuej/RHW3GkNeaoTpnZVMa
pvHeH+l8klk35YVMJPoXEbhpdiQh+v6N/kNo0HTgG07/z5lV2uyMaYScky+jD6FloAmjWFfQDhqr
dqPfcFmDZeasINw74/2WL17rh4BMLPpV+U7VSG5wuNcIaZOuxZM5iziQk9VOUK/V8HPuyoDX6PJP
yp5KiRfRz4r4u5BVL14g2BMl0T0JLU2ZM5KXmkTF7/nv/4s4RtrqwDwCU6K90PB9phNZs0W05T81
XpFfD11UJMjfCuAUjfgQQ21iCYYo8iqPQVw+tNYc+QYG/yMN9vDR8kU7fEDcLsQlwwhUkVqOEYYO
ihsNekwOGuhmmurEHUrR7BO/J2/yhV93hqFhNTsHbscwC9lE6A1O2ES0ra5Y9dzU98iJ0UfNHDns
ZJ2L3i1cwje+YPRDEOc7vkvYCkCs0EXh+5gkHjadO3CI5WmfO6rZoRIQSY9xNQst0wtWLxT70X+R
TkHQOOXvkvSZ/4BfYypbSe1mrgfXANd8Zxa9zVBj1AwHXOqqMjzj3nV+BC3c1iIXcvwbzDAUbM0w
Zd1Cun41R6qrDCObE7vd4DG4nmmRc/qQyC92UlpMb6AbM8SLlDhAbTJynmb9oceqgpYNQ7zg2i3f
BSr4B2TDoxI4BQYDLtNJeCkTO90RbcPYZj1mP+qta53eHjvsS8rH5HkPyJhYPa4dm1aR1XiCP5AM
Yp42hS4V0A9DGNWbsU1njLxemQvmL3ys8pAD/FIExpbZN1IOPP1wDrsO55El1zZRiGBbIIg8viM0
K9oiWfCuvny1OjBbDLIAP55ZdQ4vXLQTc39+J24kfFt+Fa+o82Rp8agu5q0vLSyUPrPkmJC1TT+N
wyxDt3sXEJKwNVGQcZtajnIoVIYmwMiofmsn0u/IyRAyGvQDN9h1QO45ViSFK1EG5Y+3rr4H+Ton
LPh8+TlOaApqYVTo+95GiBladk2rgzgjiHWUxUPJ2MlGXNWxYj+ciCpnrZebLthRMA6z0K7HnaZe
peU0kaHYTEH96hBAtC++6+prPq1XyoW7Hi4Q9+EtzVd0M34StPmFzMBueq6sKtjpp4CDXWSbkuE+
dhBsskUB4vuzUjcvlBG6B1xBo19uTj8/P1+XZJGCgIOcAYqOhm/z89w1G5bfXbvrv/HDqMynXxjL
ZA+zY1EsBRpkYYaVdS3hpZm9ELxQ4xHBJFx4n8M0nzKBN8c0mfu4ShQbiV73ovlieP6yFL7CpSLc
433AAKfZkdPYJj8y3warJCsIVhjz1koBswhBU66YtmASbQuEVSXhEfmWuMpen8OKVasAAK0j/pl0
HD2ALB5eIEJUYzdNk7MBhMJatDsudZ25ELQp3JJWZPX8DPDrtZRQXNF1ttFz4CWVx6J8eCynasMt
Po3u/TbQ2dTXestYUe6BGGFcWijBysiXOFpoIni5UbPkMJQjwCTHpO8ZxAviSFQ4m5x7gNXk1S2K
fDHwkunMwI2cxGdN4zSnzUl4uOV80eIaQMf/rEgNnAjBim6cOKmlmBv0pBD1fXahMaDWa7WfQDaw
ZuQtewc5CJotNtsDXQtgi2wYMDqqwG7W6oRx6ETzQWfUEkFLxauIlVHul/PWebWbl2wzznZWb1sf
45b+65IXSSkTXySMUr+c4g6MRgRPpw/gqxn8iRfPM36o0T0UCjYX1snklIXOa23Wl4xpmZ/ZdfYu
HEB+SJf8YcnKll9ZIRhZrJkvlcg461J0C7ke2bUe8x2vtAGWk13imy4xzaj8CGyUICoj3VJXZiep
8BX0ImKGhYkgqV10HrEEAGqWqnknt3fXtsgLGKG4fCNH8Tva2rQ03K7eqcQbfIKlAmJRCyMI15eb
bQqecAj6rwULlrovVvFZfwOYyYLEsgTptz4/ZGsAXzh4UFPm6OGVnZ8mSYDWIlVy8FVs+89iW5iX
jowmRoLOfykblAoAh8V26jn/arKb9R6VB32i2RyRhEGJPAYTswE0L6J/n6joW7KtmXes/WNvcqrg
p0CWH+9IEMwtch+kq5y8/Ik8wyETu63voGUDUIxU0pAcF7xIknvM8k/9FtT2bQze6FbgUwxs5ZaQ
a7GeREjyk+RUm+GSbtZhuiT3yN6SrWXVmtM7QDrjBFBsX8imQq1YoEamaSqKx8wyG2ttFXvOE8s6
dfgwaWCJsagapoCex3RJJoMq6OuxMx7+K3+C4/S40vWDEGvmk7CLO+cFb+f7Wl6UwdagGXaap5hj
N4wLNWt7vNJklw+tTSa1WkjMkNh8P2yGUV4ZfzYjQqQuY9okk3V1lW5KADQz6XdE9Q0XmbKouSgA
kKh6b/OAR8PJ4aWE26Qh9Wsxa1EarZdxgsuZnsrp1MdgS/1OrFpezq0P3ZNp5upe54T76QPIFaf/
w96ZLDeunVv6VRye4wT6ZnAnBNiTIim20gShhkLf93ijGtcj3BerD3nL9jku+0Y4oiblqEgdnZRS
UipFYmPvf631LaTa6eUB7IiF/YsPhSacQecxRFJl4tF7NWbuiQNXdkvMSw5z/NM0F1RZqc1LO75L
7HAEVIrUIvxGLRFX4tyVlY1J4CxcKO6H8vgMmgMmUeFdEI5iQUjtKHSOaHa2IJANQ1ECYKUt23vK
NmiVmjvvKJM+NA06SXUZmXzeOYnrBC6X9SqVpJLw0EZ5RC9dG66rl4R8jMVUczWCIi1YKiLWkIbq
0Dc6NEsMG8jnob8RgZoeIsLSKgynVckKLB4hmcNqwf7Lji0JseW7MH3LjU4EL2Pm+cSlugHU+pVu
+AnpivISl5dIOSUvewNT5TkR+f6nH1j+pPxtgpzGJyLlkbUYtgP+4hmbXvaO4HXi/pKRToPNos5E
ouf8VWQQ2USdw5e3RtC3QH6MD36sEeqEWGNASlncu5u3cF8jsqrSogG+xE8R/cLlEExObMWgK3zS
uz01Pzn+NUHbXQ36ZjqzEyvu4rlOAE1mVQbKCmEj+lJGR1NxYx/7YUdLCIrsuZodk2XPhdiyIEPK
uJHnbCkE3San9CALDecHWw2Pc4hQC2lgjhcEr/q4xRzjlRvicw3TXKdngJwvdesiT0VP3MTY3Rnl
XY1e6mLvZi8iEoQuP31ds3PPtutrlzvlshLecCYF5sbIv4jYq3C/ZOUqsiU0puEBNCX6PGZlQ3yj
WZqjtK6t6zDTIsOutfuwIo5JFnIrwu3iZv1sVisOZzlrCFZamUxfsYi9eQPhcFYdqM2aI8hclaf3
KFbCgnAsZqpO2zB3xTZU8tTBdpQ5TGgp/9AwGFQLpoCwcKBI9Zh0Wf/AOWmbnud0xa4+YWjpIg5L
0jIwVwmkVyaJPyz88/gFVfkzYLcYnMmAQ2oUS38dyOCv5gPvBP74HpzLa/nU6xkv6j076Pd2H8+l
Z/sePLpvm2tJmVMis6CXa8uocvwIV0nglBDEWVl7u9rps6WQfVvZTRE388zdR4iQAtpXPrtOc+L9
Kt8366pyaqzMJ/RmrKva2pLPWklNN4PH43jzMTHtrbW1braWw4f41+KzK5bNqolJcDqr4DCsRvfm
zyE9vpUaVq5Ytzmnrflpr5Jh97thwf+2kP4pbZJjFqR19R9/Vv9ItjNVWDXMwkTIMCrTBkiff/4D
2W60ZDOop+O2zGa/EQ9l8MU6nyYgiH8qlUg+u8hwKdQbWTlP+i1GP9/RJSgCa0hRCOCfyXL2EZMm
lmAc5ds6psN+GX3LOPES8Jbx6ylcsgWwG2604nRGM2bR8PX/Z6Z/o7X+tym3TZD85/9In39ALf7h
U/86+BF/01VNt6ATGRNtCGfp70AtYBKZ+iia9nfWVus32ZQoYuFT6V4h4/a3oSmRN9guYFqYJ2m4
cpV/afCj/fGJCGOGTBsldqoi69P3oU8k2N8VAOhBkitVBiG5iHCTu22FuY1msM/QVIVd3WkDTbdk
VcbMXytG+c0kN9gmI+tF15MaDRUVoLTsqTi/u2EFY1TbuEWLf9Ez2XmIg/HpdpYMBlu0sLFRWEcu
x+TWXVtoj3HGhZh3qf4hdSQ0vEH5NkvLXeh1u2nJ7QBr1WZjw9Q/1iHJhXr/bEu4MX7hveSU3C3j
fgJduKa6VAvRnXep3EzR/GKhMI/9zHUE8bEfyK/Si7oMe1+kTVvxNr3irrK4feqxfIlLhaLkzjVR
dtEz5Cz4SsuAOjrv5vtlThcqzWzJ1K8teiTb60FSwKm4X4qBI6jXJ+B0nC60nl5Noyk51Vj5g6TE
Z5ZNlDqBvWfume5SGpqvUQFZkkjltuho+h4FRLM8G5DK6pHjpCKQtBceZowulWT0JiVNxf1fKHPw
L4htsootV2OOb3d0nrDNgQcT1eFi8LBQSULgEYdp+/WIhWRpidXUzkKyI+rype/CToz4IRWaDtIx
yGiiA2XuSmw7SqwWMUQKu7PwQ2ly2oOuBJ9IamJvDN2xSfKEuFWZD1NrdLvqR736VLMc/0WmRStA
LGb0XfSawKla15oPGrtWHYXw7qrNlEzBsqzIw4sfTlGmisyx/6IpCUkUbXxWOU0yc9SGgcwX0yVD
dEX20dxxvIh0Ylozyht7HyGKMnWiCAX32gxqiGh+ZxXSeQuMvMHj25nou14jBT9q37IPSTx9Zia+
osz/9dXu/w147C+XPURXqLssFSDRfndzcj7qjz+BVaMHZeq6+o8/n6mgC+L4D/KPJv2DL/G7Fc20
/umKJuLTR/oghCcCfvqbDKT9pvFOgFSihD70ax38yyhb+01RDObfkshC9+uPfvVyec/sD2GMv739
+zsr0/FpVP17+NRk1icsIFk8d8gsG3+3pPkjHbhC3web2OX0/2i9bfOh//jqrWteJQnGiLjCHyHt
g2gNmAOLKT7ZgP157AjtvZyYAd5NBBuzGKVnFf8k+KtNzgeVdYdQP2nyPb71KP3OjTUvMtG7Vv72
pAvpmmhc4aDUS/aOuAydzNjG1Sn30eKHr9glTvjRNLtOPIxUK4YXXaw5FVA8/YPJLmjiW4t5q5/G
uAx4CuVUgr8BzSzqjnRwafHQlg1likZ2yh9JuFKYgTIAza6U6+HIgTMSMSjlSilXsboamepJNubB
VFvjZNspjC9baRZ72JiUH9/YgLtgLInRyt+4+MWYCkV17fjiQLE8RlwZniuuZ4b+fkaKuPX1aztE
r0z+Y+IM4iN8Z7SKNc6/ZndjJ31j5+dg2ZMcSGbmK8c5P3ox6KP0VlgJeRN/m2LucFJ0jEQ+h7Uv
2uYLBZw3CWxNjAfbt2mentgnK2ktHc0Xf08odk9w0XvFiPsSr6NbuWDCuXPnMov+Ol5LC8nR7Xwx
OVpqp5nnX/2b8i3sXOWgYJlJ1rrn4DfkLA60AB4sTfJwozSm9N/5LdrJ30EHPmvWwotC3l41zRO4
f82/46oTIWMROfFXFg5UKG06kU7dAca3eZXf1VN2Mx5UBnwIh3InbvjudvpefsEq/KbjpUNSZHa5
ZAA9p6ISjUO06VLZTKCaI6fMQ73IHc2pyBvwo+JwOc/m8pJ8GuBdhiHZR78YjEX0E3knHRsQUUJv
rryqEUOpufDZmHNsq7oHkMFhDNnzet7AjqjtHPdlfJGjl4phbinY3bCJIuaFmDJmhMrddclsFAcO
061ixpim44dHZaSO+diewnI8Y+4ZrezcvG3gVu0ZN+wpeZY4zhfZkkE8k3n8flSBCec+xSk2Myal
cQ5IiXeDzvClGRPDLxJkHjYBKjLO1ifPq+TUUHR74n/P+DDeo2dyZWh+5Neb8upeDC4vwtcgkM/R
e3MN3qN36V6Wd7zmTT8b70hI6o12bYTXFbctU1uC1fjF+xzhkzGm6Qa+pwUAwibPAR8utBJeCNU9
K7rSnZHpUMQdjISguTRJsKXLlCP+nPLQzp9m00n9Tis9k7zEzpgK6XafHEgki+8aD9W4GNtl/5ab
DBXAcDQmShNQMVzXQH9uiAIZw29uXavMWCgOxkdYxpzIfc7l19ScSfIceQI6hfMsbCI952GfXP2z
COZKnsvjhSbiFs8WcUZGoAI4DH9BtwzcDnAqsf8upNg6doMy17w1YBBJX2SYeiMHYr4Q3yWYRL7T
YINn/IdN1PGPUKqVHdhGyCSKNBXbqEwCogVCAVY0d/2KLb1SlmOFJXMlQAhzDNpZyFkyBTyLZP6r
j+4m8itXbekhEMxPIEt5H82tvwxXgy/hcGx+C8+4+c/WQzsHt/rRH4W33/1aC87f3gqxpwhv/rvx
1nwKb/VVvsu8PdwH3oqv7VX4nkL7xOzf82f3KVyEi3pvr9JP/ozIt1sX4y3cM21hmdFfp+h8firO
FcaS/N1/j84un0Hec8b6Cy4plyHpzkus8SFnWbvAANQxWndi0jYMdhl+spmrYFku5fiQrfSrtKYj
dUGWx7MpFyc5m7VLN9775o6XIFoJ0k5cRjz70ieyHwsZHLMi4ypmXkX/ECsv40vxWl8iqnmZzjHm
IES8ALyygZprfQ9Iiwc+E2U9WJT77qCuRGzzZ/UeUATOFmWdQA+bMCqAI4gkz+kwTX7MaNMzeqHA
HbinfCmJTsxxHrD7BMwfB8tAGL4b5Cvc3lZyKKiNV7klHDH6O0XuNMleST4rJCZimjIL9C0bpVfS
YjjOxotkYItHHrUHSkYCW1+qaEHGTB2JpJXG0i1YuuHhScInhUga40Lsntkc02JZrLNFWCwGbd0Q
a0vlH2gXAyu2jMOprua9y8QfcoyGyksSh/mh8KbZ/kF/+2V/TbWDu660R6FsS2Sr2MHomQqlo/ul
M6QsYDxN+aSaFEgn2Hn0VsmP0ntv5EfOR+VKNDP7hcqaxbR1iKnylRlKKeciXBXCTjxxE8vcOcOy
VrLmRoM+zBO/hK4UkyGwy6VRwYjkeSKr18jJWS6eStkfgro5ZlqxSQj5xtF3ShOOjhY4L6ViSSY2
Yt4tEyc7xyYPOSkEqENACOeFTsmBI8+owm2Mva6KQAeXgG3ianoJEVeJmUlfOAwJc0A8JiNsUM3T
ljg1OjB1sJ07dZgP1zjVcJgwiOfK7poU9PcVtat/M+MvkS1FjXNence7yAmxxQ3E8XFG8qGFh0oX
006lQdtGmgt+Ing9TQd93bYaR2TJZFqmrXG+nRHLPJ2lt0VsBQf24uXE6b9o8Z0PPAKOzHCFbULH
XU6lf8nhHsDxzD22IpLqrJrmUowS0b9tsJCPnFgBpVHwvYptFO7p0UKvqTKUDYM9Vei9WysA5gZy
pCO1WIFtac/zlPMZN8+QiwJToA8XDvc+FhbGm7bbo+MBwUYue3jp2k1lO5W4Y+jWvKXM5jwlg/wa
GuUh8O41iCdtzeFU1jCPFTtQQEMzfOfp3h3rb37w8yJclPoLr6kIYYzCHRbJWZ4LEdRpx2X8hmzb
zSPZ7rYxs8R665n7PJsLBDhtPlqlWKSYPlrpphd+w5tjfGt0+oDwtk3vJHxcvmNYZOiZO1m5ROWf
Yj0x/SaOoDmbjbSn7smQF50878Elhb/cCsj4KuABvglteuE3ge40rTMGpAhxUYO1m148a54LjkpA
CvhdEcwNf5X2ay/HO8wzxwmiDYEg11tn/ZqyyzZfheam1enpXHG8DoINjspFNG5Av7XEURZDxeRd
PxAkUMAPzlhk4o49Ikctm+dTBJVJmvveinQ+L3IG0Mxhicv7SzlIjmRU70N7cLV4PRKipH0CdWbc
tyA5NoF176r+lbiWQ4Uog7hu4bsoQzy5G/49jWdbJZSOJN4mBU+IiE0OjTD7Aaz5Uvn0VXgd3i6W
jwGh7w6viBsAT22EW1Bd64gtUOl9yXEKTNXHnzl89sZbrkrzpsFeyY2eI55taj2xAuJ78ae7Dvql
hZ0E1FqOaVgd7FzKt/LURj+wpWNL5LUrmq114cvlSY3BgEGgjsM02KPAk7evqz3sHQnrdqo4CnLy
Khoc1QId4MjAxupFDPElJofvSCj6IzCvdZDb5XlKxF2FT1Ih2+5V//AfwmfECNm69xe2+76Ga5pV
dcXjQhIADNUkaiC8eDMUKjQpRnppTaOW+wNJfIYo/07vnoN7S56s1tN7dJJ17azbk8Un94mkXiB1
WTJsWXYdpn5mNXLrh+x3mKn3wVMivqLPMYNw8vnw4Qh28SbTCWXNRx3CKH9qR8mGHLK3MrBoc8dk
3gwQce4lG8Wc4kd05rl0Ola4wp32gjQqBnbmkVayGz6Uq/9SGdiKNwyk5WsovTbamRRV7b/pCKUS
q59NDURI7tfmH9qLE38s4zBlHtza1t6NnCO8c0RKrsxbhBd3qq03MYmUaX2i8mJV6N95/9FJx2zY
omdhYYaCKFtU6YFYPPfiqqLjb9nLSwE9kIwEDn6i04FDRZy3Tc1tru17sbmlPMXjAHKaLXFNvfef
MKnXCCtJskCNlNL5oD0Ld6ZWa4vQj79HYdtMzXA/OHs1oJ6+Y0zpwa9K3lnpsReXHqFaHsn+IPtX
lcevTSmIn+mH+ofyL5q4+fA6RgM/EkWBlccRkVHSrTUfKSaofDvwk+08YKMOceO2dyR5CZ+FN03Z
4TXvIXCsYlTJlrm+qEkxLHDM9sLZUE6mU2DdDtC205yTXqjZRfsqF8cAGS8K9qp4cDkbWhqsCBCS
rLlrEcpeugrZzBNWyPkrN42yNRLN4YRHxEI2EbVOalwvhbnulPNh0d9Uyut31aV+yb77DxGvlWmH
s4/rG8SF+Jqd/a2BExleGzBT3Lgkt76ZqOeF7WGg8W2iJGBw2mwbVGs0QjKBBfp76UTg8b6EH5Pf
rTHgGLAYFVt+6F/1T/ravqt0oPEAYqImmi6c+o/gTd5lC2rPnDdcHPzQcZXzNaZaEEoJsBfgUSDx
I0Kzm5IhtrCnWopQCDfDV8gjBK7IdpXeKXrDTEVLLucbG1Ho3i/FXcNPN51XMphOx/SI+q4KdzOB
QN2VeMh20ibD1pDbLISzGDbWHdwJQOmrH9/RRKRo5WkYK5bSuNK4PZrDIuY85XkO6SfVrhr6qElq
g77JSE6mM7i0D/Mc3vwbi+4ivXO5uzv1ouzFg3r2LuYZe1D3Fjzlt/FFPOgYy4fHeJJexhf1TFjg
PBw56p2ZEJy6R3wbDsNBOqkP7n576YXnGHq1+BgOIx8/HMKP8Kaf1XOyC2/SKb6NJ957nP5E2Y+n
4Qj29bO+53fyRXdSo9d09dU9+E7P+rl5KKdoBwDlMH2J8eRe9Ded45jKt85f++C9O7TPe3mf3p/f
vavKn/7Xl//1lx8HYkvuxbyIR/WN8B6/tHt/lz6Hg3iQ+WfUJJ70twSLUHmX+VzouXwNk1+cHu7x
uSfIyu+v+lHmI/x0pt2jrbLF+LH0dtMXGQ7qW3MdXibgWH2pL8WJdMqmPfsH8016lV7r+3RQVO7p
2ZvV2+lowllT+pQ+p3eRj0W7RuU0BXoIlexB8cfAniNfNvcW11u2ai7EGrVsKz6C6zSafhov6pt7
kfnamMB24kF8S3k2VM2wJtmH3pUJ+yF4zZMzWORIOFDZASZWaxXQwdHEzzrw6yi+TCStX29N7+Ht
CRlGDeXrROiSXyGYHQ3+y7YYNJbyXjqPh4m3Jp4gHkSOCv7TovtCjU4FA16lW3rxwyDKqnJcSzaB
8Rz8pWqhJW4CQGuGoyYf9UAsi1sWbIhFPq5082qMspOzKEXyjs12zrCioLmi/AypSAzlFV09NkmI
kMwRzqDw0b/W1ralfIhW04L5k/wq5cO6QIAP6mdvQKPBoXmNpW1Ubg0m6HvPPfqcaloPqx9h/Ej8
6MIzlQEwWu4+XUKanbYTpkHiSAwBgJt6dXDVPaCyIV+x1WVTqItLNT0qykVf6Y9hOHNpWqf8R1lS
zEFncCmvyLk0cNkzJ8JspwBJx1cxY7TSA3BSoIHOMkbrKd2W+LzwUuy4g1tvbHCgomkd+dBZcejO
smCb245lZZ09yINgAfPYmNLhPrJ0Mz24JaodM8tmBujT6GmTelei1Vw45R8ql5l+LtOXptooydJj
ZPA54MicLmC2LTx5+CwZNCsdqOEtamyTcOc7l+PBPZODKI7VMX8tLvIuf0WTfAQXuE3Dnc0W51DG
2/oeUU4BaWHL5IRW2SfABBRZ/2rBB/TW4p1TMmGwGbY5Y1syfdwIR3pOUGyVjIf5ASkwBHfM7MYh
3KwuiYhz//5sr5F+CGmJ+cxP/TLf9E//Cese5UJEfgWPb7t3Bnfla3Nu8jV/AhPbxKsHhHNe3qCC
qRn3zmVt2OCFIGhq7W40HdlYjUw2aT8iNtzPK86zdLkSDuXjrVnlzq5yt5ARfKFXeOjUtsljlpwb
d18ql1LeDBbbzWP60QWUvd2ID/f6NmFSMc71+qEOEIeI1kpHqf6qg73OHDEwZVxU+zb4GeRPJdzm
3UnF6ZSoewXDzJiT54UehSGUdj7uf++BRxOVTqSK2Hp0HGHdZQuh3evNMX76UEe8c9xNiRly+qi6
iESVYFvZQilmersAi8YUyMHCifJdDrYCGpHt1ACVbTmEO68EKLTg9uF6y1Fe5vG6KA99cIZYm5A8
FxBdu5foa7RsIVv2xU8Nm07XMBBmSwOCOBcF6LOYDp89nAlpWIrDzlBfhEmXZlY6KIdhePUHsoja
O0EpX33xu3UhMJizFtgEOGcKwk1fdQQYadawJUZDJisODWAp3bnFLDO+NZShIuUManCIYeyUezTX
bMzkvfFoDzjT7UpqhjC4mr+5tC6Jw12Gxl0IHyLOLJ9A/MhgyPD3nvE6Fi9GvNLrVcNumDpWfM+5
nYwtB03cSuVHz2Gnf404/dFJhscn5yqSNWji+jocGEAv083/LdXl35i2BE0Q+UYTFUpyJn34v+0O
OX+kf9o0vPp+/ukfxhL+wVf7q5Yj/UbWgRSOqFE5OonJf1CnUWToGLFMUdUJ5/yVukosQaF5BEwS
mQXxV/nIX7Qc/kjmq5kGVSK6rP1L2rT499SlX984ag7VhKou6pOO9XtteogkNUyAom38dCHiptaI
PU4MnhVTiPpYubsifDT+xegeTbHKxIsarNTxlDQnKz2N6x71oLkoM9gN+iUWTuqlil+lS8Xek1NY
ssvTmyaegfH1lGvoNHvsunQh5euDG8wbShYE3LbTHbLWL0F77455+epqq1hc8kRPq2OVnUbtVHjO
MXp0yc7CtdcdlOTYy2tZumvX9lQscI0tiF4B+IcSOduqd6lZtzDx9PmgN7ZrMNQu7kyOuyV14PqD
8F06U35IF5IezEbHx08T2fomkeFzsIQ6HW0adtm9qdWsSzcUpUDf8ILDv37F/bsm4RST59g/T8JN
l9IRfPEfxNC/2Dp+fe7vLhyTSIxpiooBq2xKtf3V1qH8RoZItEjKySqXDhfvX3DFOl4QrmeMFoqI
LDsl6P5y4QAzEymIMjF1QKXWrH8tz6P/vQbKJUPsjqwegSNrCvb88dKRAiXLPc3A2pcVI8V4FcJE
EA3ltrNyYRnlnU0ZlbqMhJi4qVox0W5HSfpMx4ZNllpRZUfgI1j4QVOWtKOp1bOOR+ybSuwXKYCz
rht2UeEbjGvrWsg2uepySMvKNortvk1ERgL5CEaWKlhhWSfF3u9FSicSUxPaTRn3+SOsGwG+fNRT
jykM7t0jnt837EtFI3fnylC9GpDPbNeSy2gbZx3TgFDplEM41rm3HvqEbYfcNBNfIrBE9iV1LZ2y
RIxABgWFhvO08dkNhZEA1jA3Ddor+6JFnHJJqghxbz7GThwKrK6JILxEkVfly1ErgTp09FrNElqy
Tn1o5bjq9aqGXyi2+nqs/FheqWZY6t9KnLgjFI0G9bL1XPNLzyq92/mS4gJpzFNgMzJs09wl+oMp
w697exy21iBgTo/IS4afFv5ZfW6lOYe9SoRQEeuG8GhKTfLA/oIX060qukpDxCZUzlStnqWu0Sdr
rcNRrsidSNC47qVHXfX+2RTHlPmFWmTw0nKTShRDM5q1nhvBRhtRCnW/8i5NDIE9aAP3PVPgN6Z1
3/k0+QG36DudDp+0roE7CuY44aKqnqNw70qL2tc8rItVGr4b+G4wqIxSeKPBPTxC81aYoPmQMRRZ
axhUhgGj4iB2GYQDhoU12fCJM6G3mpVUqeBocb5BuDYA/6hkwtwsDOeVkuNwCZDZGiUHrWk2GNeN
7qiPTIrKLqCPpUmkY26xk7R0GA08LWHFNnV7r/3i4MpjKYAyGFB0xYJSRT+FuRTGpmDaDCFpuzcC
g3OJb9iBmm0TsaRFNkwwrOAsxqIT1Aw1u4QRXZTNPfS4OrLgGlmxauu92oK3aLAa997Ba/CFFl3f
4yuMyvGno3CEItYCII1Vu3sMR014oMyqFf5tzSckgA0Vy5rCYkbPmILh7J8vuBQLlc///J/pHymR
/+BL/HXdVX7DX6JK5DPZEvz9ukvtuMqWBc8cf/fvMsgsrsq0v1GhRU4Id1bDv627qq5Z/FIxtdB+
9q9tWdT/I4U8LbyyjHVPYz0TDePvzCdiAv/O0gyoJQBFsLN2nwYW8+6ZPLsQKsm5lE2cFuZphNgA
FSnB8TB522oywNPv//J/Xw7WqhrdcmrANcldKroy7ym34citjRjPlrWLCV6bewySreZHSxauBxbS
QV8D8RuO0SGlZkhqQabkzUs198NsVwzeBvh7ODzV/JQo25puqeQplsFdFYuXtgInFUNuxgzGtBDs
moCxQtvpTN70GmdJQq8ujjXEyeo1y18MTeDo/CkYnI3SR9Qlc2o7sDunXCDevn9YCi0QM+ugfEnF
vh8ALDYcG3tb/xTRvrGLcO/QVrzCuaCP5PYWIEhYYi3xtTSeCUA+kHIkKB/S0H664Gaqh8sNiKlu
qi9zkh4IH/5K91cqQNyeclbww2uL+Fpjy9JGZFLZLnqFOMwH26zYWAWIhsO7W764Jhx8MhjVWc9u
PtEhYVmhQYYLuboDTzDFWfWzTRmNQqml76nrCE6s8xgVnSkLM4jmrn39oqb15zFH8wXkQ+zFixdZ
fhCJcdgB43t9QR7vhweZlFOnHXUINT7sIf+QaJv0ycKNRlZXnPOIsuYzqfScEv2U5Y67L6QiWDOq
DmIOiUKduVACMSylK1lJCGnLi570qAU5Gi0kRVJOBPa1LYNYC/2GOxdYvfwITbl4lQiVmMpGh+Rk
sQiO/PxBWKOAGCiSF9K4vLcbrkZAS/atAPYn8xQzrM+8EVayPlMvMVOGFkaDKznTfL1y14pANKzE
DVEwUXByNX/hm6LatYnmFXSR5Ksbl1AbeVoGZJVAnIPDiTNHupAILGtSYrMk+WiZrn5WBAk1R+n3
AZ3vgLKuqjmsXR4YrCfx/NwzZc0M1EPUfCf7MkgZR4zpsPxw7jbWHsUCEAfNFxN/w7tUghEG2Thr
zj4aMJ6gcReQogrWoAJmozvn34v1iNmTT+1ZNqXm3/3iE6iIkZ07GQ2SM0H4Aom9Nrg9FktL3bho
1m8ZWEjahvh7A9u9RdY3PPQum+PR0JDoqFuGa+kLi1BCGVeOwng1qqduTzVfCgUKBkgNrqYWfDNq
9w7ad6RMJYfE/ytiLF8RQProZ3wh1YsJVT7oEC2V9+l4AsrK72QeMg/dCSEUqKVLSLYn7eXxD0hD
xj1fJvGyLk9mnUKECu1GdO96Aspg/BoYUuEDy0aRLPdygLMcCHPB+qjqaxkfxPyzi7+H8eSpUI1+
jFWBvt+ee2Xu55O/bN9sqgGLzaIrFonyQKeUF5WwitSXkilRcEjxrFVbvjY6Nd4TNlsztdhWdEZ/
bQVhXUKz+fRd0GvSIuhmmgG62RnbtfTmKuvJCrbXwhdR+QA/g42n4PvWlr1i++8VXrx64mTdhFxB
Y9DtKZuZPgN922TrHqAYvL4ocnprYVGiri+7fCGa8+Gp3TVDvMidE+ngeBepBWONB4CM0c7yX4Rg
nluv9ECq2byXzo3lVIPDpoNevsw7IFlF3xNgCztZA08WC+oGqi8IJ3hzvMAgwWZX1KtgGbtbl2AT
oZNZqdp0RZbqUqKpCcGkRzeLlXeJGTdGDwxyb7rylTbXJqBTGrcuP6LG2jTJocfRQUM6ToZkxGsU
34zgKQAYL+ExNRJJOFw2NLNiQML9asyMV/+e/njfybGBltJXWL7IKfIsoBwRRz9Ki5xycQXipVaO
WJBMmXGNhBfukjLZVBlefZvNJ8LJe1pqTtxDgFsgsOfBUn9K8EqJtAzRU5eWDVeD+54EdvKqVzRa
QgXc0C5dUr0jJ+7CpUWMGWfkr7QwcxSTNgUBS3CMl0M6FtHITeibl0RaqGziKvc7x9An4LvTMSEI
YT/LOmhOhBNMAtUEfh3LkQvgMsN7gHA4hFjuXv0XtDRtmHP9zRimCta57WTCXPYsBlPGtU88y/A7
Ns+3jAo7+inMORGfwjvzuiKYvZC5IBouCAZls6zGRAAx3FfJnhFA5jY20hIevBrCsSRYB5ztlj1K
ZW2Qh1lUNQWii6ydlxgOCxif8wxRLQseRvvgtdU+8nEbkB8LHnJgKzuteJPp7KSKjRAnRGGWYk9+
d6X3HkN3NslkqjmrMcMAvsdyZNDelZKSaRaKdWesGgdnC4GXnbSP+caKnxJ5ypAHo33XxYJDRQrB
B3O5Z4o2gSJs9Takr1AJVxFb3I75cTEe6BZNmPkSJxYJjzz5N5Y1lYx46FqBDaly7SBopQHvDt/w
41U/rsbSKoEBYIfvb2OJqIh/sFYp6PXpKR7AFOZHjK5/Iq7VgH+kbdNM7HKaRrA/od/9ErJHMZDX
oDPCy+XUIW1b6630HjWV2TEP7qh+CCYbaNoUAua2zQMtImUaWlzJkmevxniupHdPe+M1L2H6HjPG
TKff5+4SPxxvKtqz6hfKCoPvvPLwiR59TYMwlLKITRACb4IAhnxT1HVRZ7F327OSfKvFOgBIrz60
kiMcKgRBW2cw1kANAaYwUul7rgwHUNFo7YLW3LnDQk1sPSNLbTJL4UoK33JcExYykjeE5FUjmlfG
aCnBpiOvhWuNO3yob/t763ObUuWZyn8tj74YNvhlQg7KHzojcjUCnqWsM/+r8L/Kbnqdd18ZPgO5
f3TCl0fSVW6+/+ulFb5UHfWLnV3BxV8GeOxVvperAZVpNnIIdDrrqfo3pHNaBjnWGbhbsLfiDF0q
aCVRcGzLbUt5Jq20Y7sLFRSitVF9+eUtZWuJklp6e6t6VZhExeY5qN/M8pD0D32y9B7Il+c0IJhb
8DZ+/GKFxx7Tz/RfnQEQ6yssgyQseciJR6Qd2cf+Y/A+q8qjj5YvTUV7mj5d7TPEv4ntx9wp7Rcv
YTT5qqYo2UccwXLcF9AoRIIMGgn5geOVPJkU2HClEmDidzyjX5KHXLpQWI7xY4FUTXW2k/pFswCf
uS5PyWEW4Yn4X+Sd2XLcyJZlf6Ws3yFzBxyTWVebFSOCEYzgFCQlSnqBcQTgmOfhb/oT6hvuj/UC
O6WkVJlpV231UNV5b9JSUipIKQh3P37O3mszAuuYESwfTfY1vVn8Tu1sruio2w2kcp7wtz8UkTCf
BjobTYUy8Dy6HJdoevQsXtCvM+gOEcUXeRWMnjS+RlWFIOSWnRxrZXQTVav7djPLPScUG7W11JOE
diqeQp2F6G/RJPIRgdPoTg1nPfbGyYRgzPfv+0StyowKYLlJZ2hWLHAVJcknRyN/bvWZyYncbOhT
5DN8gRMFW05vEzNmmcdXwhDnpQPqL1sL/xaoSL6K4Ynn+dZ8fDUl4MYN8IB4XQK8faSQzfOdMyZq
jdRnJkLtIryuC1bfCQu5r9fNpyAoT33QqEBeQ75kSvfGUJe+MSL7A62FxKtZHGh8LD9+/xEwpivK
Vx+Nxvtf/vbj5SVLc8hAmBciOMw35SeoLCEnPUF0AEvmY3LGSC1GJ2AeHffRJgjl0ue052EHF3HJ
owsbHVxaoZm17yu0sycoxtR0lnpbGIiif7UwdL7/CBGDvP/5tx9Lft9M4qn5NXS+HFOY6jhuKKWv
qf97KJPwuSOSseA/biH9nibH6aPacG6uyZ3YYoxeIUPZ1lvw8Bf6qI/xGoYihHYMg2tYG2vzoC8d
ubKv3CvFzcFgviijCTAq1nHCjGQIF9mEjzqfOmWyfz6aGBeDZ/5BUi4m1ItsmL56MaH4PjE/MV4A
/HGhel4xpewQ3dHGAelkb/ltzAfzQqyj7spKNsN4brhYaQkJINsYooB7G817aiZmq33K/Gs1P5EM
Bb74fsRELk+ZbDUMw4cT/eKvXX7p1nA2ZnSqLEgS2xjpvUScxPguxwBep3s0GdhtCth/+L572Gz3
LDEqv+P4SbL+n9RFs3e/ZHdoyZl1kpV5gkT283hZ3fEtG1cQUq+7+G4YNyYtcbyn9k38KFE/YUam
alJXHbkDKIMI8+hPFw4201tjh395pfJd8DWF+naaYs2uSpiKOKQZh8U32AXqnm12hTxqMT2g9gEz
MyFF1YRRzltz4dzZa/2xB3lKTNAKZSFLKF5jSL6vDtE2WHF7amDkggYijq14ba3VsG9hIxzttYci
1IUFQByvgGFybXEt5qsPi/76xkXu2q7ePuUqW/7OJyYtMueg85dEPUcJ2NWvXA8npMzDbSEJkdl4
zC5Xyet4LQktGxnagaIkwDc/jfNd017rfqf7DcgtMT2aXJlk8NJ110l3GQSHnOa9mpG9egUrlPkx
Hn/JzRtDCQPCZ5f/5OnrMKpXCb5gQ1nEGnE6cTJFbMptSkYXz4Fn3rkmMY+sKpAuvS0vw4MkSc0f
ubk+WcN+jD6N4PzdT8u43mxe/fRBFfcazCneVvdLODyZ4uFQSmASlApivPHq89j+DGcx9m8XGucL
u5Ndf106aAb+iQ4av8s1jWbsyXH5Qdsz49/q7DbNW0IKTqI6R7y0s+vh0i03URvdh5YgOhsevp/D
WcHnrQn7xiQ4ZQXW7BmWSbBLsoY3nAeMX49Z5v3Sg+DDS62XhlExURvclpYPJ73QcKhGxGwHQ7x2
XHUii72If0/xfdLgA9A7RPf0hJvmNEI7B6d1FsOJBQpzJvbbjj+zkobwkzcfpjMjfrTuQt4I98uv
z1Huiox//ucPqLM3c9PvUTL/3Khl+1Isdq3m50/1w2cmpWb5OUapxeX1w09IAMLxhcOinm5emi5t
v1mslt/5z/7H33xjd1OJb+zhOYvxH9D6jsHGv2/gfRuYKEnz6897f//2+NAUP/rOfnjl95af+OAr
wT0dV9pvzrHvoxb5Qfmugh5o2ab9g9/MxUHLbBLzrA3sjD7k7y0/9wOTFkY3by/51Sml9x+CIW0H
dy9IN+koEIbmT0PKrvOjPEjLel9YmblPRln7q5LGPTyhuQsPsbJD6AXCLl9lSYsnaTCAKhuxB3cl
7SVFuJd1RlaG25IOFQTitbUL5Nh9VMndGEfsRoWqGepPcVvuw252bv285lwy3NvRtYAytRkKxikP
1njO77Kx+0wMH0r1BneMkomztXRfXcxW8JjXeXQlJJZJneTEsLi1RsPkhgTMKgEQiy5Wlk2Sg0U2
+rMdjOKizuL0cqYFSHIBFWEwjfvWk+BA8pHOjh134EZTTP8pfpoyJJsyZ5MZLDPbhJ6iItIaFcNs
32RlcFYaaEZEsHecq65xiQxT64mjSI7+Ou4JnPbUuiw1SSfGQycysOyEMszOnKy7vDpMfqTYpiVY
teSUSfHJmN2kqqL32MZVstGB4cIMmOHDlZi5uOg4grotMqv/D3CG/8xK/Msu/L89df/494c/XsK8
8N1CBDhIU184NNqlYnV/X4jmQiq0AETiWCcl6Z1YwP/AkJSF6PguQ1HX+SGiFRe7icvdAndgmqb7
K3IBRqvMNN/7Pmm4O9I3bfQKcvG1LzPRd1Z2nRSsPit39mpW9XXVmea64TInd+HYa+ssG6bQ5Qpi
xb69r6Ql67MsNbPorME7bU4T/q7Jg9Che7gjYzVCMcnGpOKKF6rcS3dh5XXFfe01rnljtNpMt46D
47l8Mz/rNyN0uXiiw3kwt0QXtI9uT8R76DcThAcA/CcehupkMVar/tmrRgsPPbf/KGWDyJjV4RQL
r8F5Siq04qq0cemlniLtDft2io/bWgzdUSCIdlpM3gy/RkQOsAudsZtgmA36tEU0qHrsi85iFA+s
ntv6Yh7vFxu5qhkppsxMt024mBsKk/yJMqbpPU5I8LNb3cHrrVoMG+PU4vpoBhvPg1WuU2QihKMI
ueFd71el6u97hp/otIzKhYBCYzbsUoTOrcu7FRJwl+hKrWVV35nAKVzR6r1oM/tctqWxq5loPlsY
WTZhGDIAnMCzpH0y4WJJC0wcNo3ObITzXs1U28HUgPxRIV58JwTp1M6oLYkiOXXb4YtbNdWtiiZ3
Y3lF/CAq9TBZXLJCrALllNE77/Jn5pRc1FRvr0IBAdH2vo4RF8U2pRzJEdmv6ER526wfGJHn1PVN
nFw3RpqvDGew12UDOsXJaHhEotSPlSY9JC1mTH4qbtd2Gdd3kxEeyh4QpWu3N1GrD1Y9+/s8ZLLg
pxirSr5nJ34z59z4GmsjTY360oVQZYTgIh0Gndt0mDCjhi3hBzOuFNuDQxPUmomkgeHENcYvbWal
eNF6KVfzjEnSjwkcDpF225NNdkNLB2cIm6d4SusDU6MZBFBZHns7Q3Q22C8iI2lwsjASzXlxq4N2
X6XRTJ+eVEdJngvpNeVNP3cGSnmQXV0Onjt1BhLtE31WlJk+hVF6U8XjQ8OOfZnFw51tM4ewU+mv
+pLgEpuh9maqGF/4hoGnNghiLtPmMR3m5Y4DB4uR9WU3y0u7mw8idIbTsi/H9VBMGBfS4lpWeMvE
6F67fgJ/O80PCj7uZBFGgFwGf4q0+7u8VyQaifKjCDI8VBg/p4TcTU4e3klvybTJxIM/edW+MLoZ
lCD1pTdBEUwlh06Xxj2cfb6tKsDvkNU+QVLB2cD1fiPMotnWXvDUGOY1LFdE5mEHGHwUw1nqo2uo
SvSLRTfRrK1nd2WnHrgvG5/L0KJPV+J6TApcwx7wGwjB1jroqi99uOQl9oRZDhZ9/Kzynw0bdGWi
091Qtq9VYNyKzOO/jOGj1wKGigR3Z1WWtKYqD41/feeEM0+s2jlDchMq5Kq0NUmDKEAjzCaSv8KT
PXWyST92dK6iILjMgwodha2uyolSwJPqwsvlXlbU4+4gYsJjmwzCayLOkrKHKzNZj47HjS9p8501
89qoTZ4jr7j2pYNUtS5vQwAX+57mBJcZJU7brCS6zssOKh7YbBR9uVY3Fybh1cAy6GMrUVCK4y3o
pfNQpPVFN9O4lLXx0cvxVumYvad2WRYTGMjEQ+A6avteqPpOiCBiRS4ZoVUHjyy+CX3vMYnFK/SS
80X+EBfQA2unjDCa0ezhFpFw+7SJ1EsJvJQeLlqChOkYJhiDsqFxdr6mm46spGGwUrUri75fFtrZ
puiDfY8khSudg8gzf2pz+FJNVGLps1AppGrCIyvoDaZRTNZABzIrDvIbbeS0F63+zBrq69iLEGnV
LojVSOe7yBenU2pxySPmcvCNYtUHur2ehxgDGsSL1airfFUtKU+ZF1TMEHgX8lqCNk+46jdmfc5e
/OSy7QO9R5FbBRXxsU36xdFGCeIU+EeU5e5lUgsbYW/UrHqJIx66RnyIM32n7Pi+DSC45jwqYW8A
R7FtbGmRl29QH7EBCDB/asRAxIpCCFTEBDcx99KOfVGn5WOsASVmHsEQagkZM+pzK8D82/uaoByD
loHiWMnc8JxGF3OAhIg89v27WRA13djeWZXFYH1tBMd+lbyim9Erf3Y+xmxZ6zganhy2B3hXybCq
k/IoXVqZekpviF/EVB5iT5cwrKl3B4DyjfexCUlwCiamuLNlfCynjgmrVTSIhryjF5NClmmmR6pr
Xq1B30eNzyCnYZIQMMfAmQaOTEuxLtJqHQrsNEQ2fA4q/KtNljyH2DKNqHtkJzvWkXoaYkFmoaS+
nFL0xnbGVG1IE5N7MZ3KDFl6l1nz9TQj1XZyaA4FIw1ons+DjskDG6xoy/fitshwH5SyvUqanv5f
XVs70ecPlh37eBrl56zTX9MIkF9suMvYMqAx6aavIg46Ql9TzQ6KAKZOszIE5DDmjJgr37/s0yw0
L92pzg8TxQCtzf+sG+t/5WsmFOy/umb+kcTk2z3z7aXfy1tqWLR3CPeoVNHfvkd0Wx9stLBC8X97
Ee79LulDWuJLZLooYT3HtMQ7aYn64PqIVTzFHZUXW/JXylvTWS6SP5S3i7LEZsNVDgpC52dJnx9M
tZ2OcblX9JCtvFyZMY1K9apY/Ap9QjLpQ2U6uzm1thw257M1boyCRFG7SXBXp3WD1zgKP42B2mkm
fsj0os1kGaQ+jpXE0TqzcVPydmDs3Gcryxi5UeRmboAyXvAgv6DcwvaY+DK9T5IRoaBbgpkly9El
KWmUwD90aQC9c8AL7VuhOUgMZwxBo/oursBSGM+lnLRDyee55gZUzAlLuvvc2cvtrWvTczfnNxbG
HDqrmGJy21EmYlNlEmblfkkf1LOvtDRCWj1FfOcFamsFznCmec8Q/BkO+YDDWeij65o9fHAjc96U
EpIufxint176JWs9Zs1fQ+6iZjxtQpWwxxBi0ZvM+G3UhRwGaYF/H/blaWXj65JDesDfRVIhh1na
Q9QU1n04muPaDUEyN2jT4hHGJb2qzKQJ7p9Lw//a9/JgOOZZIZYJR9tvBcjcicrAcO7zCa5Tiqps
Su5qH8bAcNpCRna7XoFnbTaufgwDQmVKeeOHgJAigbl9uJ6iqzkkdtatzt3E+YQUmuRSxdua4E9r
cKxiaK398ED7YD8Mw0tBGG3Pp9Sc16o3oYka565GTjFGDDrby4xvfDz0gBMmJuYbPRJp2gEYLmg7
Oy2QZWfc+MFwZvfJhc77V7TY8HMDDN7jbWIK/8Qoofs1xW6suAQ4A7d9oV6tkUCVHnOG9h+siMGH
pWlzoEqZ4q+ax4xis8Uz6e/mCq+oY6wTf0ImSi5CWQRfXafez3V9iB1Gcl3JkIfP7+O9iTzvqGuf
Oob9OZcfp6kjTWSgIe8f5tH51AwvRqIOqT8fx0FQrzNz75DGZM02lNbKs3tY2O0qaQQxZ+rCINMm
SsLTknI8wRTa9/rjZARMcTBTleWpjO0jzrFPAXjBcvaeDX/coWO8m627NocFibalpIedB9N2wuFn
Ru5nL8xdeo40rhnp4n9m215OBi6cuGR8r9l3jvXR7IerxG73LcMTSQ5FIMxtN6ApCYf6RjfZmZFn
m7x7DHOCheK+ZrAHA42hQFXyv21tQVBeGjFUukuO9nxhec0WKeXHKvVwNBrVjtAL4h6b4cJzXWjd
4kka0as762Mrmk/CrR5Ss7WRiHirXlXHtCO6Lg/v5GzeR3iFQ9dbv9tsf+MzvecxIbP7ed9ybM9c
Nk+CmNFML/vq+2u50RWxpaKReTsCCWgHJ24Y4Xh0bTrMaSz2Wavzq9zHF5+FF4uu+rlqtw3fa3dK
tl2B5hO50njI7BbeV48407Il1vc566FVJvl1KCSBRBMQce7P3sYG7taX6tGPfUYpxrOGTWsR3dRV
izJsgYqlxoWXXAY0vSi5xnzftdPNNJWvRaV2VsTIKqtCOO1Z3GwkI4kcuqfpFR+1QKxmaOtLlYmr
FlU43Iocf2uYH+ul2WaAQltJDbLe9E/7rMFob4g1lIIVq3IdTpSaoiQKqg8f0iK7ikDSJeTLOlEI
awqxnO9XKxWQsawQNpOJVPrjFb29BC81kwJN3pGXxvs4XrZkVGiOdVGN8x1iYR4EvSkKFAiMERA7
taetKrZ16MPkHR1UW92Lg2+n83B79flnWQxHT7VnFvMCrx73qdS37MDnvVZQhKeDEWUHB2H0qBGD
TYBQpgI7RQSl02ljYqe7gKUvI6ZLnXyNgt7fBA3quwARkvSax7dpJLf3k7q8M5hvOOgF5nNhAVh2
Z7hIk057RhmJE0MB8BG/UP+trW5c2v+Z+7eoaNQSfv4XjfM0fcmfX/6wX7e88ntBIz64lnQ9KRCl
2j9qZeUHYVFH0CUD+4jd4PeCxvtgebSyfUGVi4x1Ka6+aWW9D3hxsAPRbMecxCf+lYJmiYz/sZ7h
zyQpi0zPI3TEU0s77127Lu76JpFzSAJfJj5jRkDlOAfceh2rP+2TPP6UWjTCs8nwuYPk9S2agVXY
W5s8V/K2RlrZlVJ9CuYea14uKsBUjbsO+65dEUvsMRjL7sp2qHDKD9RJYZE+Fo7aZyVh7RQo2XoU
ZbrLkpfCquVZxT0hz1xUXGGWr2snKCC5iCQ/I9yT0mVavLFB73AbUEBz7MaY4YvMFTLwdJB31RC0
x2G0EKtLburIdqR7J8salPgU0L7oKzvMThthRf9p7rj/yhU7uui/er5XyBAf/vHvRfPHTzivffeE
8zS6DjLs35Jzvjek5QcKcglf1bEXH9o7C46HQ40HjnER9hifydW3x9v5IJkJCbJvlOkjLjJ/5fFG
OP7j483X8HyHZrlp0jCX9k9C8NGeg14Edrafp5bS1TBnMDl5XefHtgiM+uvc1Vc5N0qo84HyyPGU
xXWQUZa3Lc/4MECP63N31fekLNTDfF1nvr+vWRLRyWwHOFiZubdafKG3hF4QTkw9uBlutXQyL/Af
0FGKQHpLhAprmdQe4+HeVtfSccjyVHo2Dl5pOWs1TnRrnCjnhuxoRuYSNpRdGwHtA3um56wBatSG
rHb+6KeHnKYXao+hQ2IUCoYwTXGayBECUx011KO+1UK76zSciYaVtuvtIN2WdP+/mDZFteZKgGpP
tZ8MALEPBYYkciitqKS7JrjWxhuO3ziCixbUD1FhQ/8LCsfbxan0SBbwRxtWRtTRSW+ULq8CiR7W
5TJ+goeHvB4resyart43MnG/VLSUMQcTygmtwZwJtbHK7tHwVHTKNYqGk5hyDb4xVOhxXbiutEM6
BuoytbDrFv5eD8QVuAZKS5NkrU3tBpAPq2TUp73vPvO2c1QGvW2u3ZwO+iqUFW/D23P/25D2t+qJ
qe17K+tPP/1fzI/557/V3FdQAv758bXqHtq6+JdVvACUw4c/WeV8iu+rnCkvBwSxVGqBii6f/fsy
x2vHpAbbhvjNNfd9oTMAdj3MdqBMOWLksgf8vtCxu3KOMThefCKY975Nw3/4lvwZcPQ/zJ2wp7rs
MpyXbB6e+9NKj0zhEJ881FT1RjVtMhxXHAZIBA03mVHFvFnLsjyOwqtpWCxnweI+M5LFiIYArn+K
3uxpfkMlvrYG7hxrt+9xSaTurJCYOw3GrMon1e7IPAhWX8lNphs8zVLU6M3rvvjal9o8+lPmX5Uc
7ghsZDCcm1Xm7Kw4KXb1jFFxg5/JGTHzO5cDIiOyeMsqvXL8wNqWmmyjUDjGRNCHX9znzage7H4m
dcOz1HR0Da1vpqAvP6va6B69Og0uROMRUldCXyKexGdZ8ZruUTpZhdPQL8g9fluBQk3ul3xZlggA
H5tloXrLkjWWxcuYnHVsL0u6flvd+m2lG2+L/m39O+VQEwq97ArybYeopxAmauQURJk3OkYsH6eT
wRRqKFjItTWrV9vq/RtjiIs7PRVYelPU4oVTkMSpm/Mw1CRveky1TCfKziVjMDJjwivwz8EmMwrv
cugQyVpuf9a15S2T+/FlsiPuW40TqmvbnXHQuzmOuSzg2oPaasSd48Iqyh1ZnHnFaK6kG0DrS+rs
uqkjwiRm0/4ydtzUGUrZkKRsP/tsEXKD0b6rbqZibOpjNVlcWDDXXQ62NM7yCdq76MMBjVFfRxAi
NI2dc4rn17YnHalRC6oqlcwJYih02y7OauMk9mtGS4v1xzc4NGmvhB630qCRd1NOBHhWdPMiZm/R
7paINRlmWDvXrcGg6nKGgVvyLJ6IoXD8de4M3BildibYdLC1auvAF8qSjVlMfPsmrs4EMZJHUtTD
NnD65EumO2YLLLujRSIUgIW4PXrVpLe649Icj3pK1k2HR+UwJnMlZnJUbe+0tnPvwpiQIltBxvuo
DVF5ewdwPYTBSKkhulNhbp4FLo8e58HU5HyLyh4CakaEToNxhlzRzD41ayQIBj2/cF9UCNp0FaKu
61PkY83UG69DpetDOIyfWwWJJPDggVlWOHwxIqgMVi1GsivGvti0Q8ZdRZVzdmYagpkeRwUWzFjY
ycd5sWW2bw7NxMGs2b/5Ntm45mPpZZ6zEdFgEAfWq4UY0yFpCCx7RknuhthA9eIIdXWQXbe6Cu7t
N8Not3hH+zcbqflmKVVDU2AvVW1GuzlSzpn5ZkD9exwtbON/frRsmqfi8eX5D+3bdG7fHSloihAU
IRAyfaQ7C9zg+5EiPyxNBhtJEaGMHB2/144uXWBvQRuwnum/LiqHb0cKmiLfpgssUCk5DiKaXzlS
pKQK/eFuJPkkii+OOskkNsD/6W4UlmjAR51ViGWaxXUKbSaXs6QNoAdxJyuNR9amRQjRYecvA/7J
ssvbYWhu6jptT8eqJsNpwlNiT3haxu6q72xmLmIeN14Wfq38Ntnivw5POtYyHaAGcm9t27tQJ+5V
2Y7zEZD7NlYREdB9BDZrxmmi0Q7sIyniV3NGK5xUrrcKBpTJOKHRMhVBeFShE2+8JrwvMgXH356s
HWPjaZ+ms3NpzHOBz6TxEXaa6Kj9qQ/PZe3ZDNZogwUNMQHZsfflXtsKn1CqLfdcaaXvZdD3N2ma
naZTzh5gJ0Bk1UTHWhmQhoqS4jC2mq+x05EPb1aQ91Rggu7DcHKW1b0VgxuVqLgDy9MHv7ST+6hL
TH+j6oxhC3Pyiow54qMmeZ73E1rMFNu3rXnLOpCKSA86AJp9dm51TXpJk0lAPHP05/RNLVUuwilN
N+mkW8RUapFVxYvAal6kVtkiumLI+ThHNlFvpW9vhxoVfb6ItFLUWnZnwVxEvtXR7NkPb5IutF3e
IvIyWuRekynp+ZtR4Z0Mb3ow8aYNaxaZWL8Ixv4eG8NfDoG2LzlZXum/rF7Kl+c/VjoJPsG7itNk
JXNPdN8ugizPd9uDR6Fns2nQIXnbA77RHewPiJywEaMHhLnAuPL37cH+ILmlgkVxXFf8ssvY/ZHu
QHoMQioILBYaKI+p09Kjed864c8e52KaNJlTvvPY0+JBn4fPw+HoG0IjPVQ6NsJ9MgwtdO4e+HM+
YpxtcdkT1NdGxl4HI81nuKyS7vrKqhRUdN/awXjYp7m8KQzrUvshmV0d3flqcpLTygU0jFn+Zmyc
GsJ1LU+WkcFq9AgZ5E8Z0vLHWL8UD3gQnZGJg7ZNcpNN4lnhBdwk1eKHaj0FY1tE/U0pppuwwRoW
skEUERoiDM4uq96gh6qN1LrHEwMVTVYF81cTAAxlULCKGz6f1YFtaWscgL3X7jt3vg5EQqexw+sH
tt46kzmotyhN09NAldXRqydoUn31MhR1s53mjtlzVmBwKHXx5IwE1/t9H5yRd3oZ98QK4usHsDqT
4pekPk0eNiAsH964SXrKlsJchuP2tM5q3k+7GPCEGD4A9LrACWLIBKxU6LbboqDETRtwi1Y4tuQC
5q5Y5+XwmA42SNAyisLz5RyIDkkF5eLURspwPyT5feHM8lCkQ9eezbOinC+VCueV1xktf+5QQvg3
SGB3ywzfRTZcmaqlETzfy94WByO1AdelIt+XrmE+9YnRokmbJdGsM8DikIE1HnnrMPvJq+/j7q2L
oN4bTADjrTH5JKJmwiE1W3kds35dAHGtWg6IlqIcTetwRDwGvdUc+Us2tAVAxXeVuSjNWjJdlNOa
e9eFN2HXAQrQtsztTzIqjW1vR2AOldAbs8Y81Ft+fGkbOMK7WUfbMhl93C2UT8G2Ve2XOHLTp0wZ
MdRuw/Jf7HRyt4UcCKebOrwELMJ0i6wNR7IXxmdh2yZHR1qoUSJLWFe2W8af+Dan1yJqyx2laH7V
I9mfJCKQaZqs49AjCBMG0repsq1tl5nh1mTssC+yXFznKi7WeQZGtPJKbGyV2pjDrFbvqpPf7pLv
hyPcXN8d80sKFJQEpVwTMSX65aV5+34dc8eY+Guk4FPawuOE99EdGEN4OlWI9LxcPP49tnYm4X9e
823RtNcvf4zsUYKXft/UxYcFKAUWhx6fDzzi3aZOSBMlHTJzOtL/txz8tql7H2zbZYgPkMX5TX3+
e80H6ALED21EG+0RKIhfaCPQs/jhYUDczsVcLJMyqlILKcFPbYSimLMYaVBFfj1B7eUS2Z6T3Z4v
Ie6VTfTA9exY3KrfUt5To00QWdbopNvclOtmWeWlNUWnIzNd/L+jQXy39lWwLuzB2SWuSnZpVFgX
RTfqFQIb91lleEOGSUp0qL6H4XgieI9L/o2dmzPt8eymFngWM8dsPuYTbjK3XlAqpemROgHD24kb
1Cg6lNeaZbtOtUpXTqqeS0cFZxr59tpwZLaetCE/x2362Vq8sZCI5MaIGrwYqe9MFzLIr5gFDcun
FPsha4nzpmNAnl2o74xybPZhrM66ZPrETf01cP36lMWoofkHTOx9QaCRNMU26AFsdZVTfhlsv97N
ZVRsVEg+RVkDP84L3GCh19xpEsQLdAVxbR1VxeCpGXHfzLT2V3M5f8nyBMJ6i/SvnUBUJx0CoBMv
IlA6isvrwXRwXztpgqmoEABxKsu4VknKedQM+WyfiKxd1EvkUUUH3BgRh0TlojWs1AA9dwjx82uR
kJacA3FMQfUinYJXPrXmeRTJsNjKXNcr1xcccHVxmOYGmi9fB5EmR24e0mOZuxavetHcGSknZ5R5
E5rV0X7M6iw7DIVdVI+at0/iVU7z+gKkjmv9P/DB/js2JblD/fkusu/+8b/rlz+Jc+OV7zYRkyG2
ZMmjal9GYO8rQ9qKbOqWY5sEqv1wcQT5JZgu4ERZGoS86vdNBPH7cmNk7/ElFeevbCI/FYZvewgZ
S1LYlsR7DNDvxwOlUFYhrSQlpbnQN6h2jfuUKsl/7NM2sMFRBlW68yr8aNbbg6HfHhLlhnFyMcHL
4opB9FaoadnTh9wYjeG+loPZBSdVWZfWBSLe6onnCt3HmBX1PpbIabPKvEJmejWo5GtQ0TNXSP+A
bVmSnNbBAQtSkyJtigIiGZWUDF8RHXU3phkX2A2j/ClOTDJNcgHmllzTjRfN1SZufX1alVN+OpU5
emA4GekXL8JciJZIbFA1o5KnzCBnXu8bs/nso/kizxIBbThS/ghufp0tPiOu2NPsI/61aZ6CEgBu
Erd7I2B40dnovxG0uGtpDP15VOBgLHr6eoMzfxEL4CSxxo+5NS6RIij4Bhzk5DCOw8lUGSPKefGU
W00Jkq9vt4HkEi5qcYdcvf9bTAHA3P3Vgjt/yB6e6/iZpfVmTTt7/tf/8V2Wt7z0+4qTKOxoulge
py0Xsvd3MZOui4v4zmTd+G+GlG/Htgsmyl5m1b7D+I3l+H7FcQFj3Myvk75Iu+ZXVpzHl39XwqEK
tJG3MEs3MZSx5pyfVtyUpkYWhEh68qmpKSWd6DKoi+mT65K0YFrJx2ZEma+69ikVzNdmV1xF9nSJ
zG9LjKeBQqPbtUZ2NvLb1nVlHhkyv4g06Y6BQrbG7aUjrsGbo41Zzepg+LO85cs9iGxuoCaJqdsN
GNC2Jml6X61RXdKfQR46ls4h7LEI1HXiRFh/u/wuk0n2CvZYbIfWcw8NNdLahLG3jqboWDt6obYn
+MIjs34cuWISdtYYp2naOusMc9tmBF14U3vVbZOl7om5tLfF0uj2xwskeyz5QBL4VWVRyUywWudt
hUMhx9vw1idv0oUyl6aK9nnUqGtobPTU56KcXoKxvjXpt/dL473xcNF5U3wwPATzyobaP9GeF299
+il/jmg6n1qhTwIHqI9T3wvcvaHNYC0BTf8d6mU0G3+18C4wfLI3//F0/e2131eehUhEMCZg0eGw
XDqh37sgYNgchxkaxTRH3aJF/bby7A8uQFmkqrjwftKPEPSHLApsps1CYQH8WnTp8tf6aemx8Pja
yHX5Sqz0Hw87RlwMqvOy3cd2fOsKfRFIvS/S9mhk3WGgbsoq9yYIzasoL87LmskcsuyrVj0fxk15
bo0pTmzBNbYuI9IxuspWh1wZiqlKj53Zu6pxcgo39WEnHMISZCYjolU2Ra9Z0nob0bY7I1fqNMxT
vAY2OPV2MkEBaGn9H/LOZDtuJNuyv5I/AC30zbC8pbuzJ0VKnGCRooS+NQAG4LferKbvx2obFKGg
FKGopWlqmLHSKcoFXLt27zn7VOsqxRxi9nW2Y0d16Udc1PvR5bbeC/btkx9cJqIvTzG3cWNu3zsC
OIJnskUe6/xIk+Hupqib13PUzu5m9jvmswo1aJbe9MXUAAwQEzruYoUjNOAS1mMdrL0RVKGtoIXY
KGGY+IRI5SCPFNgwhXAYK9ShH5HfVsaWh8W0Ioq9SnLALYX1xOpjZ3rTaqZZWQ3ThTmmG1+ZvlsF
ULRT6GLDiGlBM7x+N5TY9clhepyz6T7O0LjDI2sZKtRuwi5IWycoZ8vZLs7yQX7o0eB1vLFkaEu2
YYa90yphraxKv4SUzs+scof/BWFDj68zdKe4yfR9IkKGKdOwCWeSLGoYRCLea5F1xdZy1wx3Q2k8
ub1+cHnaV760UcxBttnEsXuyhbDWeth9Cgxm4BZKOyDL2wBzfilagEFJAxupBDCPPQq2VnIYkvkT
agQEiWr/BG1Oj6xV42ZXGNRwrZbaJfSt5AyjOhE8DcUWooiERUaveE1qvLMm6RXBplIImnrBlog5
GNJBXWkIc6UmZN7tw0o3z0aEhn0jbxkNlUfTA6LlZZexcWEoZaK7iBRd5IoWrFTEi3XIPysjPhtR
o6/UjbnSOSaje6NpoXav1m1KB8nB6R9DAaqqVCpJzRlOZmL4yleCjQsp5QSbC63na2+ez5UgiggL
zFUjnPnIzBuvljTY8SLNjBTDyqmh0Wn9aUow4GQ2ITnGaH/4PUrrvwqXLqr2c/6zwvq9bInBrYky
yWfQpjqQvwqrQeNim0C5l4qrFkN/Flb/nZr4espCi3oJ4dxfLY3/DvcstZt5dMBc+Nd8tPyc78uq
CcHza/g03vngR+FSiy4ot6Z8PHo1QBtuogVkkEAnbHg3FWqZGtkNOtNGq+lRUF7c53bV2qucmMUN
z2m/rdh55wRNOPrWTRLBDleUh9JDfrPGVbkJuo+ZC+lodqzoOUrEsdVFcV1ms8MiSipmjuZQYZrS
hSRX31ZxdTH7vBkr9h0p3Eg38ZxVGLU52U5T215L1y24kGdxvMYuheTema1m1xo5Xqsgn31gRkkz
40tLcqhESGO1ze/xLPPY/fxCfPG//3du+uQfb8Q4tr/rz03DZaQG7sE1YWG/eZhNuKuc0axRf8Qz
BO8wkUNh8HigGaG93ZV4fIhTHbUP9fCX44B1NTb73jbjIOUz4HRjM2dpo3Ypb2SmTq7TLudTf3R6
WaI/qBoyNJrA6VCNNUWK3bd2CPCGTHVizSpx+eXgCiu7LHaJrVlX3cAxjqR0QqHcuc5NBv15bSfK
otahAzl6RYvLoee5DRJ1uPiiW2uN1F506W1x3fbrIfDiw2jpF17ZF1wXm3wDhPq8KY2DKBB50BEn
hpFuSpnah04P8EqLslp7eQP8ZwjgpHSkPWYNdpk8BSQqvLC6wBRarAdZlEeNgRVHDXmN0dq1YudZ
02sMM8KA2E08nEeEEjCIkydq3Od2Ym/tRmTbeezJCnbmXMiNZ0GXryPhz7tQ09PgQP6auSoEBhD2
OM021MtmPAQkgacbZywC1H58aWqiJkN9HVXmgJcvdAna1dPYmVHX4/44hHakBQD94oDFUUgrMZ5I
nomyQ0M8m7nHSyWB8sSLN7/1QPbtNZKbz3PMmhaSlUzLnnCYWB/Gck60O82aiu7M7nADQomyBrBb
QYVeXC9YkIMCQValdW3fAwxKpwfsSdgLULhk1rZpwv6+Fr52h8m+O8WuhKsfNyQBikSyAMuZbRwQ
OJXdjkNTA39UBvp9gof2xsGncY/VLgC1OETGkykJM9FnEncqZzSP6Yxx1zSGGqH9bMWX9BSkQMVh
kW5d2U6fC+yF9s5ldPGAVsq7RqVpvhdNKw6TbafnlNRXU5D4oxfIEYPU/BgSNjmlJjmQfnMbW/2V
r03TnqHlXUnYoeEXLlIUthCQyAbySrDasCMnBqFsHkRj70VdPFdB8aQnGhYwGPNbHVLoym11WkLm
qfic48e0yW5bNz+324yUtUbeJHRcm1afeXbpJ89kTm9Ihnq81nPJGDE95pb2xStG7qughbkq1M8D
Tuk0819ysAZrR9rAnpiq3ogUhQKW/AfP7s9dsOpbM29iKE7+Y0QF2c+p+4hXjgk3orOjNqaQ6TO7
x6rW6cSAZdB0U9w5ez8LvCt9FDEZbpiSsOgXa61rnlw/JsgmKfmCqqYQkGyd9iqaLMhRVs+WHbfm
VTaSXt011kuXVyM7NJFde5Mw3Zvfo+ZzUft5zb98fn1+pYcR/zyU4bPfroaIZBBeMsNwv0qs3xR9
4x3qGew+7tcYEOrxnx2Mh44TcyULE5030nzbwbjvlFbaR8VtIej2g18ag6IA/VvR55YSsAfncTKZ
8age503RnyZ3oJxhuuLX7H3SoEZiuIqgPKOl/aRDnI76dEJbkuGlGU5x3m880mSjFAWyNMxjTNjz
xtVF+IL8+D5LfQKTL8Ms0lYe9wmfkAIBQK+qSQOebCBeBXc/hzGJW+lPkykfvTC4c4fuPoY2mMV4
z2Ps+xUEgt0UWuFKaytiYxuD1bVNlrM/+k+Br5XgT/dJ8CU16W+k1yeHzLY3mj521zaC2p1phqAJ
c4kqrvIyLdqgPTtyuTtlvZ7PfCJV+H5H7oXBrQ3lAupSwjypwIZ26izztvDcaYsiSu76/Glu9vas
Xfa6DXa7TscGvIh3U+QNQydcmORomoAnKsuO3qOw5v6ltw8exxbWMykvId6nj9g7qBJtBx/MjoPi
PhpprUTiQ4D0w+m2T4g9Ybf+wlJHQYYmabKRLvNTXBYgqAGu5OdaKPJrzm7jciJYmGisuj+bo9cK
M+hVPmVcXpqIHKmqMc7JRJ2edHQ8F7OU8VbrFf9Cjbl0NfAy1eRLjcAGNQzr1VhsXiZkmt09h2po
hjzbPgmUnNtgmakFarw2q0Fbz8StYfIm1QhOMItzidS9iKZk3g+BDbI1tS61tj9kpp/eNZy5EMTa
iUX+vpWSWfPvUVl4xX5eWa6f2/afld5cvL8rK8SVmFw6PB5ytNtvyooiDNneondRQynazD/LivvO
NgkE0JUCz3QUwv/bdgULNvgvHwKRKgaG/kuWDkxOP5YV1zNRZuCpUtCxv5UVZeMBxtMlx6JJXvUx
GDZ6TEZv5SRYqBGGsKDtzyophoMwu/SDPXhhtHOyAfeF0OxYP5jFULy0jlvdFuWQPlR1Z2dw9/xi
CyGBfE2hB8l9NIlHLMzDWh99sW0YxJ0NsfwSpsZVnfrVymRfGBkJefUFL7qdBtW1PxH011ZIaaGA
tdpT5nXZHYaHmalMNI2fcuGH+4CFJK4recUK+GWYRX/I594+sw2ZvMfQW5MK6+XXrlJOJEpD0WTd
iJxCKStspbGQSm3BFj3fg1cZVvUixggmx9vHSqHR+yMD3VjpNhBokB+CVwJJx6DUHbmU5PUqxYel
tB+ldNOtVHoQR0ptT0yvQ3Kqkos4COQI+tOTK1epSUgCJpUzVBqTRnRnjZyYT9vi2kSG0is9SpNA
AEEsiUglXgQrPuyHZh0qHYuwKkyxjEJHif5vPvNqC7AFvyYA6xB+Jhkm9tWsNYg8gAdZX2a+E7ni
MbONdW9KkoVp8BJ8WyEx4a43ILgxOg9QdNekRIZGrjNuxCKsh5NRnZms2M5kYsjzQEAb4ndAjS+V
Ll8L8ycMvuKzORWI9j1fYZqVkr9dRP1mhx9t7y6Sf3OR//uLFSBdsms6FWPTL4k2GFRTYLUaAusq
UZk34TwGRPsuWTjZrHJxLE/ZV0ZuLxhK0RSdfAb8a3sSt2JKwy1mH+7vtXfeFv6jNno0lJbdhsa2
UZE8mGhDok85T+kX++qikp22H0OM6JiHVKYPktU0XxuxsEia6VTuD/0dMy9ndnqO0yUbqF9ygmIV
GZQs6UGhChJKbJUpVKh4odYqjBdHQK9Qf0173RsTLd8wrEcVTeRGdXsaVVwRu2z6w2kJU3EGVx49
Gu9j2MYgzhv+xPkKHkFkrxjG+QOkD3zPiR/07Nb9sLgyGpK0W73C922LeeOPBOfttc4OSKlzguYm
qybtumfUElzZXvslbMl1xeXuXNuNqYg2Pf+CVZxM5IHmoe1dtZ1MiG6YJGgjICjlfpjyjtgvV8js
2DoRYwY7Hwx4Ufx6yEkMBHWpgeyAv7IDc7gOw3OJqPW3OCz8fx09/H8C7b5tCdVPedOQGiorz+ZW
46nJ2puTgwUixdpxcLvSc34/UmNqBrUO/84fNsG/1vKsHN/C7n5lSWg4P64qAOkELAlRlNMT6Ywh
vu9HU0imtrTLgQfIOJ8CiB1J4ZxGzWIOzCV2aodNlHXneWZcZGP3sSvDE4laq0l4t2VuvB/SbqcT
RCIqM6LaDS/jqO24sl4NHWjTXNzh6jMZtaso6oGBOq5ySXj3rL1HL3KR9lqPkO+GgfKlzROZJ0Qs
4VtrxyzFAegL9tqGxtA5glH0FE1RS5uKFlEdNPHABd7DHmIltnlsGYVErLkjYhaqIYAaazskUYwB
fV8fXCf1oF9INAbg1MV5L8mhnsYZBn33qOOOv07Cho2dpkTlbkW2SxMM1/2soXqzXMg4kVUkr67f
Zi/61+GEmlP4k29tQ61Q3OP+MUq1ZgWkvju1X8cby6ijHiEXMdEkYGuZgrDYCF9srSgv9NQ6NqVF
YDXbkjIbxyO7TvyAWbsXcfGhy7MzX0gSsPPxS9eALjPL4apzI+jVagSDv79fG275OcfLqPflLtVE
QboWv6EwDrb64kREGjxTnJZpjgW0ymnrg0zJRbBnhD+udUzMeOuZKem8wz4nfbbCnKOMIqONAMjD
aJJDM9GHhi0P2gWYJB53+7ELbpSr36s17aVWI6XYkI92Z3xx1KSJpTFw83gu+amVd6ExXbkQup2u
Df5FPhbxSYwvtfmpAHmvD68TlJAyyzqiXmai0IBMkwCRaNqqxJLJlHTraYyXCrDyEskXcl5Y9mwA
aoedAdnxIqeE6ufoSw+/RfHCF/xvnW5CfuCz+M/l5+inHS8/4Fvd0t/ZqAe9gDhNdgLKiP9tx4p9
36Vq2TYWCQah1Iw/O15fEXE5mhRVE+GQyw/8s3D55Ai6ShK+CBlZzP6KJlH14t8PT/mNAiVVAPeJ
AHLx8L+5R8NH6yuvxqOv+3ctkJnNKEG0p0kHRXw2Tcyy5qfOdp/tcgR5n30cy+qjD7UbsRuASoRE
lTY9M4e86g0N+hkRd62XnQWxfkGh/IiCQJ57s3dRyxJahhy4tsbNx2QMXFKMvHu31x6myv3gI1s0
bAlaurifU3TnJemdo3EIZ+j5pncpbBJeQP+NgtBrM6uuSy15ZY21yrgt6g3h9GlFTBRWY6yAW4yD
HypPO+CiIEUJZH8dNiesZzdGHSOhY5vWJsMqFCDepBmfaniO/Yg+HpH8ztH88znQP/XhwwTIeqz1
FwyRIQZq8y6cGMdh/ps8f+sRHyMJbJB1hY9lLjY0EsAbs3Dd9vFLPKNOLKOcfCn6Yyfa9V35YlTt
FnXjRg+JM5hCbUuTvXG7dO0APPQJ1iqK24p7+dC6a40xdQPCk7zAPbIziijpxNpwFrAOjpr3EqCp
4+ZPXVof+oH3OiN3kCTreqj3ud4QAhCe/CDdsEzCrtcfif0684dwD/t1Yw3jedKCIsfFuilzd+3w
PYY+NYv8KgMMd0MISUzqj2jDtck12CQ2Jp29g2izSwsFaBlyGSIpJevrzTCDZ0y6bSSA6INjjT39
FDj5Wa8TTOyJvcjkTWeQ/jEnH6faYErh7+rY7QEqlO7zmLElEgHXAMfP+oMuLM6I+HIqx+xz6aTr
QnqG3Fr65L0Y9Xgbe1FLlMXsXzi5mW7mKanqXU4Q4lVEc7ByHYbsuzxqtpIpPNUSpmqDeZFcY32G
YVlmgl40ua1YbO36lHGm21abGdBjascvY/tkBVfIUlhbtbeMwlfMQd/n+sPIg1QHKfnJXkOy0H9/
haQq/bvy6xb5ifjP/2mTuf5MIfxB/fXHx9/UR8QdFCDLVP46Hx3Xt/oI4gG7DYl/jvODE8d9x6oH
Dw6GGwTa1K6/6qNDvYURTLG1LRN7avArBRIZzI8FUiUHugwXAEeg4P9xWVr3QYdWIcmOnZWzngi7
4HNZlNqwbl1NhLtAdhHcQAMoSaYbNc41qWIdEAQIcGdQnbTxGBnARSZQpBur07xtaEKzJQkr2vSS
bFbMoozCwRi5rX0rB+NDCiB07+nuMXbtK6fNDzJH0Ghh06nCDkNN5e61sUB2iWx7LRGr3nTKroK7
575vDEy2maldiW6wHsucJHaTGAUghu7KNGdSeoZUW3fsyC4CjbAgu6X2dNIBtdX7n2SEoEvoTnxM
PYJdYulpG6OdvJtBzi5Kr9q/tie4QKkWW/z9HIIvcmnKNQw6KK9WqHDMI7y1YLIQTtjoKq25m6Ei
FRdOxRrEziP3y0CG06ZzEalVZkO2IRmk1y7vMjaNKZ2+lAI5/MpGP0/qXs7yzrWzY49M/OTnMZkr
igu9S4WGLhw/d9xyrY4ztZx2nK2X9CetSgyxjtCokQYn8vsyMpHgSPRk13qZ4NnrQeCsBokex5vM
kiyJYo5fHK9kzGhMyoTtkcneptWXBsAdg05BXGFixV8A3PpbHCY+lLqFBOF/pUJoihAhFSwiLZzX
VuEj2N9BksBYxRQT5TmSW0Szk0JO6FzeY+7Hq7LRwGeSJYmU35wmk/Iq2kIcA2W8R/XUv0AXqT9A
CU5vUQRMN+7i1a+Esu2XEhdRzQh20yhbv6cM/qOuZQSTKtf/NAIuOZSxdMEXq6kGns80POuWice8
TD+mZRLiqaHI0E3E/U1qVGKqoQkPAvMTV41S0pld2Qz3bVSeFcYIJW5HAqoDjCt9UFdPloy1Oz8x
+qPFpGGrmeUXsViPJo/RMDrei1j5klqvQAMJ2ucTKRbsU0WFfnfAycQt/9FQ1qaaOBSNVNlMuZ40
zNbtmR573dpABMODsVikysUuVSrnVCTrR1d5qfKvtqrFYpUblnYa2wzjFXeHF/jL+ia1A9EDsw8F
9Dm8Wg0jBqS8SH8103E3YWuHn8Ga4pXtyP4pldvLImusVC9Uqpxg3PvHbafcYbjJnRX+LvCD81yf
xcpFNkblpcPA/9AgSNp0NrE4i+kMXopcY1gQ+x5LWlb48YVZGM0NYIN8pyvnWqY8bLQ/CaIlfG2d
N18PyumWx5m7T0V965ZAb4fcDde60UwXlmuUdGMR0ShYz2G5OTkmusKD9etk0fM82qc4debfg0+y
zJX/ZVbdVhE7sH80kS8ffXM2odRBTMzJZP9gKGLmQBuu3F1fhTx/9e4eUC6L/RdyCX8xCvx1NmEi
Z5Ct9lULs+hXOve/HUyIMTCbksFrIIPmYf1B9sCR2moaSgBq9ayMOwC1m+bI6ycp8g05iuBugX3o
yWOjx1e+NKv6mJVdlRF/yrq/u26d0Agvw5QwvsSNPmhK4D4qqXulRO8z6vd5kcErQfyopPGdEslX
Si6v98N7QwnoR5T0UoGlEyWuN5XMXlOC+0FJ7+c2IPplbI+mRnQtts5PvJtyy2FypK/8QFLXIVZS
/lCJ+sl3gLuAzn9AH9kp4b9bYAFAYKJvRUImDvDkj0lS2FgFWmUbQPCY7gJlJSiUqcA1ByT7KWI+
c5yKT2ZMjWyCub+Fpx59sb6aE7gq4Ppreq2QnzSzjpKdv6yOa7VFrttxPPUsloWrKz0Iu+YeAvrl
UFu6cY5F/7OcCm8PV42/TTUYr4nZsOYqjKoROwAvmI6cvL0fAcjTF+j+x2zxsrNp1947/cjwP1lc
71VPBIbywjuZsddbjrNBjMk5Zg6CvUJloc+UmZ585OnoKIN9qaz2fhw+GAzxAVsPUUljHQVrQ7n0
I+XXT5RzH61hu7GVm7/FX7qWgG65pCjXf6P8/0UmzK1QTIBa0QE8MAHBEE8c6f1u1slsC2DXoD9v
ux3H4+2ogAOD5mlXIRfDbaK4BGFU2aQ3AWXeeaKp1DXlIQ3mlw6PMFhNxOEZf4dBoxOYzClgi+I1
v0HHjAs0+Fdz0t3zS1L+bH32vTmJx4thJtgjBp427/ybZpk9EeNsj2wMfIzfDRNokXE4Uq4oTHia
3hYkShhOWgaaf/zAX6hJfzMn0aczTHBxNxr8bos/5O1SXnodcXt51R+bqRdnth5elK6ZpJ/aorGi
Ewaqbh0o/9CAkYir/FUo8Eooh1HHpJD7O3fQxXpE0Wo+tYshyfAEN+2IvvkLMNiRnF/X7W97QzSU
m2Q0zI1mkVq/d8ay+DDnOtpoM0KttjIko9No5ZhpZR7MdkgISVMTzSKya3zkfmQduw5r9cpYZqBx
qenVOir14clUk1Jk4pKV1DJAbaKc9pbsTvyBNPIMXOXMeM7HJXWeuwYsfBGldHqS4UfY7kzHKfAq
eOm6podb2UPnrXPfuEV0hJuB14aQxeEllfbdbDkCmIa/K5F/jf38HmTojehqa81OYddXIn8/LbK0
fpGopUqtFjVxscuUgq1bxGy20rUxyit3zSJ2Y72mhG+LCO6//66qyN087j/vBe6e8y7BgP33e+of
H33TC6iVNctBw/mDEP7m1VPySIYpWI/VBuKvXsBBRWMq4jjpNz8QI+x3zHVcRTBb3km2Fr/w6v0d
Hm4AQ8OtocTDEDexIX6/gCil01SAMIm09vue078UH7AZ9xdZ5LFSrUzJYoHi0WxLDgdCpezW27SE
wxSXBRWHnn4oB6AlJrEKRpgjipn9MXaZpQGTbSIPbxHeZSC14aTdxjacKmGNd+XYfw6VCUkzjOto
IAA3MJtzN4nGCE2jF900TfcYxo39qvtxCi8bDr42kDQLGosUKps4w3bsFWBfbBCNfGQANB9KVmu7
zC1f+tgo1gY8gyNcaUx5tRz2ml46HwI07Vsuw+G5IfLplHcUFvqVaUsOx1OSTRFZkZL8ZJjQqZCM
xF0qQeTPrxr05m2MnuxaluZFK+3ooAlPg5YsnuKseIjZkhzAJFOWctJUgGGBJjYLe8cfk6+1Mn41
Icxse3d88f3iMQHSzmpDL/vH1sqzD5bjNbs8iC2EcLByrVVWJGd6227tHEyBZZck7syfTaSnZIsY
5+MQPsXO0IFU6ClYRaxftb1fHoBiPKrpwoZqFp3DNCdXjMw8o3puDf+sT+ODdNgdaWH8zGySIz/Q
COLs9Ve3H/feNN3EDE3QHBLaFTUkInb5q85eFEODPBRRdhMO3XBWT8NrnOT3JD1btwbzh8GtrgoX
RLBeEf4Mu9UjHDX3t7MaXERTp29bNczIar6YSsN6QA1meyMmGDoVmRt14ZH6AIKyDXcswDFcyzL0
P8dxKM6S5Wqic0npzOSZS1SynRQKpMpjlhXkcccKE4Iq4NaAG4IGg7FkutBE2DXf2iNXocQBNeIo
6Ai5YfBHotmLK1YkRFb7gDmkgpSUWsiOS4FLjIQFNmqh21pBTVwtyne9Ap1YxELdRJl5WcBAgVlC
4ph5Zis4iqkwKWhj820COcUf7PAoFpqKx+pmKxbGij823daNpiA6jgrCAnHu0PGnrNm3WOciGtwX
SzEkGkWTQGZ/QuYE7V6RJmrFnDCHJDgOikMxaaO1NxSbYlSUiiYqLd4VjzBrIzpvAzslTgX5RomO
ozEyeaV3BHo0+0ypPBql9xAhgDq4/KhA8AJpT80iDfGUSsRSepFSKUcieKFrzrdzoybrIkBe0uIu
aukISKtgausrDQrGnsdWqVLqKaVHLWqy3SSNOkJPqJgPSTPVt2YfFS86THX9YC9iFzlbQbSzmunM
r1P7zq6y4UB8WH82KZWMVqKXmRHOoF4YGEaz9EOg5axjnrGjM2rzLZFA5TPruLEk3KYZLy0NiMt2
Jizni1ZEqL+cvKr3RiPtU2FiFQxtXd4IwbS/KAK+NTMrNEEaeGE8ennSkF1C81vd/h4HHl3hvx14
5X9W/efyeWAw27fP/3zw8SO+HXzAOcFo0m0qYu7SWH47+EzSGU0aR9yA0DEUt/OvBZbibbw93b4t
sLgEA8v1MNkj2OJH/trBZ/+TEpR1GNNexrTEw7Fge9t0IpgpS92SgCrH0Ix2RR+mpB+UzP9im8XU
avZFuB+n6cqYLfNqpIVbF6FVFKsozFyyesYaXb/LE5nNwWuo0GEOJTvelQtWTBv78NkxFXEsVfCx
rIDcB7x6WjXqxqcntuUgQE8Is665EobL5ZALqLePSu0zIXIR6AclYC7tVFzVi6hZyZu9Rekc9c0T
JDjQkkoGbShBtF9O3hVdNLFwXKjWuhJO50pCTWI5ahmhhNUYJptjaVmPsRJd94HzaCkZtqcE2aQa
oaQUD52SaltKtO0q+XahhNwZiu40avdWUdfPkxJ7awH2ftTfbpqwJJKnPkROOiqBeKuk4kKJxlMl
H3fRkTtKUC5QlmcozEloe2yU5Nxr2bQwUCBYWwnSDSVNr9God2jV2bjvW7TrhRKx20rOLpWw3VAS
d75UV4VtvWpiuiNXa9oHs7wKMC6vg0x7TrM82oLwz1cGKnqXufU5dmPg+TES+06J7T0luy/60bR3
Ddbjz4mS5Q9DR8ZHzVFqTzl+xx6PxSpTMv5qdk1SypH2k+mEyN/pjaci9fx7qxCDy8oxbG4SZQyw
Fo8Ak1f8AsEQWQxyo6Q8kEJpQuJU3oJS2QwaZThIvLG/NxJE+tt0cSQUhTk+RL3yKThDXVtbriQB
/ZGkg99DDm3Pwlyk1PJc50IifOfZoHORWzYK026STsQJGpMGEekB3pJ02mZgae+sonksUywl8CPx
SHqOkT6x8yuukHAjUUSdtuqD8jaWqBi0xAl3Rk7Q3UZPenEdjPb7VFThqrM1R2fO4ub7SGMZA94/
zgMWZUtcuzjMlmu/RyLbn1JK7H05jgQQRARw+CQUjyzbNlXkikufPC3yi6KgOsShJIYOB2WUrcey
L6Mzx5lnXWW+hBnah6B+9Qo7I7ugINd0RfaxVsLMbfWHvmIQ6iF2fC5dwTLWDkh0WBmfAo8wlkwQ
oAZkUxGhY6cKGDOgO7aUArlZtMiLLBnPEaeb5bXBF0zym1IJmdkokNquxM35onP2I3c4dYsCOrKD
S0e3xL5UImnHtW+DJj4fFv10l7LDaZWoevaMEDnNIrdGeM3/9RjhTGXbOuKUI/GrzdcW85e7Qcm3
rbSpP4pUe0pMWyOVsuuzI2oeImU656xuvWqPxBgIqP5E1up83iIlj9z6OGbluAtoseXk22zQKOb/
1UBptRGkqv/8zLp8Hv7hnPrjY9/OKV3tBLl+fQVFKzrLt3NKhxXPQWVjPoAG/dbMjpoCxAMf4maH
AEJZ4P8SWqhxCf4CpMAEMv3aOYUY6cdFIkoL3QQgyiURT4UCVrw9p3JiBGBMtf2RTQ5BkULzAQpB
YalPrgHtEy2nPNXwhqKkikeiYZqQrfqEEesUkW1Q4nUyr0drsC5D02jDVexI8xqx1KbjauTa1WWc
ZjvNhCa9q8R0ltXyEoLQvSu7y4ZLijQRE6gA1IAdWm1zBVMaXPYhwILTD4gk0A1YJzMy9rFjYXZ3
ie51bmpIShbCKs0T9yVuG76unWOWp9kvNijZWNwqHq7+apPqm2WVWqTvQZ7WNJ35sM7dot0NAPOa
ogC2SRJmMvc06YSbsDO6DeMvpLtQgOQd91JW63JZs0/aIdMfCifejMl8FrKIZ1J7G7CY96arqX3K
WNZbvb/2WN4jm/NuarXPj1oQnalv7+I8vheEQjjpdGPp7doysZ93tn/Hs3G0+CoZ2Dr3Y+4/xnG8
Z4c5bGKfUVTugB72Kp3hKIrQtOzRHVj6Wq9JCSxky0ayIiOwONTZoxYFdzGD7GSorjDts+scbPtL
0Or63nFFzZ2oA+u0N12iMNdsM3OssOwnN5GWssyaGzaVjY4jFkjWkdjW6Jnns1hVrt4ifZM1F2Dy
KvLsM32wd10mpB3jeLO2cTr1J4eRa7r+768ZajrDG/bzmvGQfBaf/qFq/PHBb1WDFhZUBVZUFsT0
sNShb1XDoru1cAMgNPjap37rbsmEsxAmoAxgeoNm4Y38AEMCuRMKOwNOjh/8S+j5hXDzvT4L+Ayi
Uk/JIHyKF0Kwt1XDDTQZlEZWHb0siT+6MhCatSrw2Y23gfTdXd/OLlyFJhedD542Kvy1g9p5WHTP
uZJAg1xi8dgrXXSwaKRHJZeWi3Ia7+eOO1Z/GBMq54bkSwWfV2rrNLFRXiMJRIXtZxqHOk3tfA+0
za1PYdBBh++4MvAWOtDVFckCKbW7Q6/UfJhYnscKfjFCwZhtC7ZFp9AYnoJksDLpDhz8/Rr5gjS2
kWTipNYKuywRZ6UCb4zlQGiy4nEYOC22VhEiXvSv/E7uyzRgMyQWnkc+d96zFc3WdV4TVg7MfuU0
/QP/VSfSqZ5ZBNkfCFF0CCydIuRC0qd7JLU4CLOLOZ0OMUONlZ3ZZIy7g1x5jqw3bdycF9LBHFYA
s4m64SPe94e2D4dND1Ev7x3a0y7a0MdeYHx9EUFTbPlSiDfV9eHe6bGPgRQifdRiZlyPw7YMsy8M
va9AIFekhCB0Orc6zFYrNs7ule6I8dBZKgRPUmxxMUTumg6mXecqLq9zCM5rCN98Cm07jO/Dmoi9
aALIceaoDL4ysIJ+Q5TAAIE0y7uVuST4zWKYPutwfuZVX9sWYZ51ll0OU2acywYO6GbSSpxwnkoL
bPwYXnPQMoWhDWp3nkdQVl1XmGeNl8Jy62s/0MBx5owzkv66KxvyrrwM6kbmbZNW/xyhBd41MTAS
kfaPus55MZmCw4DJEqvI2gPUUevb36Nm8f7+W83K8+f/vC+T//2f8p/v5Xz8W+XS3zmsn6FT4ddQ
EqU3lct4BzdHNyESg876DmHsQ+gBs0WKtwlva+HH/dnveO98ltMswFFWge6hqP3CQHrJYn/rymc9
DTmITRBJ7dzzf1xPc2WygClW4oj8vG1ecoUvFCKuPvVmbZ65QuNSNJPntqoU9TCKTbelc4fpk0zM
S4EjDgmuijgIuf7GQVwx2GSQ5S5AxVS2OO+BLPqKthgXGQsPGwKjWGCMOJo5M+cy7PpTg9YGMz9F
Mz6Srlng6SMdqiQmKlF5UWDfkk2QFM0liv37bHKtU56wsbqqWJWOxFGVKpfKDJ1gk6msqjR34wcw
BMNungJWwZohtp0KfYId4I4HK+6bU17FXEdstY8Kl9WU8XVNxT8hU2pgs/g68UvKBGd85o2bGTnk
6vd4Of71EvD03D5H1fyTI52PvnkxWIFwwC3qv0U7/e1IV9Zlj25fN9B1LISVPwdWgUJXcUuA7Ki2
l/QWf74X6pVxcXbAbsT0/IsWQ57+v98D2NR4tmWwSeLt4Dd/e6Lnfia1bhjGY41xy/mg4YhlA6Cb
5ExXwvNXQ9OhyCjj6kKb/x95Z7bbNpKF4VcJ5l6BuJMD9ACtzfKWOF6SdN8Qiuxw33e+UV/OM+TF
5ivbcmRHtuxRYEymbxpoR1KxyOKpU+f8S36a4Zm3zK5VU2DXkT76GTzZsVr5BRYhnjIt5S6dZlXh
SBPPVJd1b52ntbmv9Lo1b72ymlqF9kegptEers7vIy9jI/PZzivTOE8ktZj5fe6i5VJ9pWr0rjJJ
65F5VscOilVzRFb/UM3uKikd2diLBNRWjbK0PVSHjn8WOmZ0FIUF4I1IUQ/cQdLNK2RgJoojyaOm
hHUWuWExK+XKO/TD9NLsE3e/C0A1SkV3oXj14Cg1quhLBXFjH3qgjMCTHp8lqobYdKDWOc0HRx9R
9e8O3Uryvqpp3kMWRIU2MfJJWkSnw6F5qSXap6jJRM5gFnAqsU1PhNiSk+fGOIoJLObQHs7qalCM
+iz4UvvSZIj8rjPNrWR4Fft49NDcUbv+CG8ouXvXJEqi7CWoMNlzS8Loa69uU00+dTOzSj7RnddB
OAdVpILI6gw3PaL4UL7vzRQn2nzgo54BPlvW6G7sly7aGTO7N+pjU6amsU+uJ3Qy9MgORlZkDhDm
8Hp5SI9bNYpwCpcSfQ1LSG3YWdTDTjF9pCfHKVwz/28QJmANiJP943voLE/iEiuAH/fP26/ehQmE
mDjxUy4QLoVYcNzbPw2O/OyPAjWh3HcIEdsZTAnKbvTwZQrlqzihvxVVcM747Hw654mXid9JP1CR
gXQN2aapGRgG5XJRT1hjZmgZLszIWuQoCEQQiMwyqCpESpDwH/jODMCXMxuoSj5vYgutRte/AlKM
Vl2lnth5g8hwIuAUkTUfDPVZL3ZEcP2Aludl+hnUPih3DAup6n1uJHXETqmpl7WyD3B1RG11XBmW
N+Kkvpdpx3HVjCxTwgPAbkcanUqt63i7oYlm5Ksl6Kwa/OOeCXWg85tRULT0Os/k0DvO6nOjw9zR
tEZu9SGzQTv3Td0cW9jKn+EKap4Udjs8DvpT2BOoqyl+fWAniy7U2sOgL+w/Y6dTZ2VJ6ZVeFVp/
7UhWpXa/ySUHsoWo9HNTHHMCbjunKhuOQy5oAirkoClcb1rLw5ncYYwaMz+kIBIIvaI4PuaovcSV
OJ5rw3B4aqoBEhLFNdUfpyOrbLqJV5QRYaPxzxz6cI1ZXNRpMfM6cl+woFLZzZIsGFftITpVR7qT
TQZefGnDQ24KWX1fhUOaCv070mcawhI3trZ9rJ3LSpsZdWssSlMtP8ZS1Y9B9yWjRBjoVcJKLxem
ev//2YB4V+kmPfWaL9ANxg3ozf7bN8eLy4368Le/cvfGy29RJtGRHVBW7aq7xICzPgxOWR0asiCX
kmevEgNdKAwQB+5EaL+/8dpbYPgmlUNScINPvOyNV4gd98/6ZOrgOS3A7TpnxIccUiyGLSVnszxI
k9idBYrVjjoubH9gavZhXFCjBpXfH2UoMMaataT7CVOrlD/1bUAamXr1rMTXcFRakfquLGnbSlml
fa3qHKRwFWfFAOWi/D28hPqTbbb5LMWBfYK8rsUwrXRSNDidG70Hz9msTioTXAb/ySZR6eTjnF74
KHJSf4pgRjttdGrsecuGCia/n+c4wc1xlShiTIW7aM8P7ZKkwveAdPeyUjcT23OxV6fLqBwjEOOf
xHDzP6I0YpWjrqWbUbkauX+rttqskgf+vNTKukfwssIOHI1pOg78Fo5sZdsgeumZGQBsz/6zDqlI
Gm7hnFt+ntJRMLyD2KUZjcOF1U1yNUtSMLB9jHZ80bpnFDOlzz38dHOUtMbgAgkh/MDUHGswx8Mk
TBV2YV5U2hRJsRNym/YzeM78sLy2FxPaeHKFjkJqNA0eIjiTjX0d17gDRTiT2QUeZUIBa4yGoDdq
vEHpzEmKsDOj6SFsjYTLWWlIrb4Xe06aXUAtAajhh2DMOzMO8P9B7BHdzRjJry+2Wn8xsq5oD3V6
arCY9MqqjQM0MGPlvY5SGV7VA2Wioww6CzStnuohTAfNGiRof7Wi1RBOS7oq6FA0Z1mlm+OkCVUA
7nLVTQaWBDheWmZoY0aUc0dpXloTzyirGQ3faWOxhQzlTNpzUNu0BnmJEAKUZE1IcWpoclLW+TPK
jX0buU4ohF8HajL7e4Qt9vHHw9aZh5fF4s1x4qPEtDlF4ft3AQt9Xsp+lCaF4vv9I77y1gJsKRhQ
quDD32u9A1CjbkmGwhlDEXH0e4qicxIXWQ8b9stTFNFaXz/jixiFmQXN/I3cqM5HlSR1u/7ATLB3
Rz665SDOCsku0qZBRayEkFBOslxKcS5sYhO+ZAXEkoY7ZHNo2CT374xQbbzzaoibelSXnj2LnQr0
CIZZlvnV9dysx0bMddR5ioqbBYA0JiXQBnYzj4AW2dPUDZr4SEEVF1K1gQklTE4fvnUYex8gnQM0
9esPeSJp3SkplAuFmvO+sMpBgDaI2kidBJ73uSzd5BxzUnN/iMR+PabZ6IMZg8KonXRqeslBqd1r
HCq+I6do8P8CH2o6x1EdYJPmKhVUUcNqqF9qCN3agOYMwJ8p72xS10o4Iyxl+dgmsSB49TYeEIPA
1Q4FVeaoLaMCURctpcdoJxdenaufiX3mzC7ry7Lr6RZ78aAA2OQFNYxX5tKPKSxWs6bWlE+Cr4vT
WlMpJ2iCZ1O0EH1znHZdve93luyhJlLUEoXV+DMWq8V+iHevtk/JDsJp4vreIWgmPNuR//zo51hl
oGyFMEBA430iFWxXE6dth9UoaZwSr7RQO2lswc+qLZ+IWqISU3o65qWt/yEsAzMf+WHWXyAqaEhz
mcc2S/oQ7JIlJdxzC/9uLUJjxgxqdZIAOFyWqWseFuGgmRcgKOed4guMQOQfRoHjlmB5c+o6et+f
+5RHkZoxAby3aVqMtFj0rwqQa6OidimU/S0OR0NB8H48/Bwn8TJMHmum8tW7yIN9oogU1DsIF3Bc
7h2OtBtPxfU+KqCex+Q+deT9QaUKDKwlAf15kRy/IY496zFHkGoMQ2j+czAjxD2A+zSxp9KfCDDA
UAPRa7yIqCqcB3GvSydtZww+2sZAnpRuvowSUAOB32PZGiG1MElqvfucy4r6wYIOKeMnGyR/JHWF
2SwONsMDOrDC+sHJZeSFUKDECCe0Tzu2RPkw0zGyBVKpZxaUS0s6wJ5ezkaONvSzGXUl25p2dhQd
lEaqaujj5uERqAl8f+3TQJHii4aDFrxuIkGpHMfeIOCYlH3RxRnNdrAVGJTqSVHoykziINden+hi
uf5DG1oDjC1COMqx14d7SGbyLjbClDtpIfI4klLtRcKy2xTm3Zmw8ZaFobdZuFK6RxlhgGu4sJ0V
1t+aMAHHowd9cpSSdIB5gDIspQ6Pk0y3L1phHz4MhJP4UJiKYyYEE1IYjYN+lY//B3b3W5TEBAH8
6TXr+APWUd3pVVGF5Y3rNo7PNKLCy+t/pkP4kg+squE//sAax9lQ1+rm158879Krm8EB3GEKJP7/
X4vLyIvFITL3lqV8De9Y+9cV3GP9+7dz+3HwjZe1+uOcfGPBOutu7sfthb5bRFe//eP3LwsYtMmb
4yr2ll66CLm4H1MS4bohiqt31/7bP+5f/Fq8eXK0ZfXt3xtSHvH7guGy8++H4VV8ebX6pXW3EU5v
qz+Lm/9fTmC84OfDzTMYUpLaeQbjRVEuvv17s7w4B9OfMcSzndl3fRzTrUa9u47wXMfPncfZaj+3
6whz73IROs94EYeUJXZeZgde9O2v+Krf/t4Lpe3dh6u2+G7teve2+wztOsIzDFV2HmKbscDOA2xV
e991hDtt4a0LiybbT1hY75eLKN3+0lwzoXZexdvkTXe9eSfPFJXaeZxb6vszntHPePm38lp3nc/Z
YpmTzEBbX62o9Y0fy6DVn3fY+LdTBHefxX1OxvanY/6MbOBFMow/Y44nKKc98qB+RkQ451x19Sh0
BozezmFgG6hw15v0ESrqdgDQrqNsR1LsOsL2JuzuI7yg/7PrYM+s2u46zO95ebVwNpww6GMJgfud
l+/zhLl2ncb2ItOuIwg+wJYYuSIHPD3UpkP1Hdnix6P2TSVh6wfuSg1kDTyzqbiGR2oNj35idYDf
8IHbdfB9o7tdHndlv+sBu9uP3Z717y+tLbvh2qCrnxGjXdc2RHVxxUZ5bHpPXPzqFi7bf1KLWRto
dYN+mJ0AfLA7PDU7sZHd21t+tfmtt7o3PL0nNupfbKb3ZFA2zvSeEMqvNjvO50+t081Z/q82yS2L
9aGv2K8xPUl0UJ96dsff/mq95V32ejOrZVLFpagwQ8oCsX33/bW4th5ARVeWYxUfe6UI+n3Am3i7
4Y37nWoQRejFG4qbb94l7BP3E40lcDovvorL7dND5Mi4kTl6pel9H/DR6d2fTBou4qubmbzSJQpy
oQofF+MSA5sbRVFv9rLXGx7wgKIpAJWE1jSoxrXnuGE5HF+FSzfJ32x+i8Nkedsm2LbU7zT8hZPg
6y14bjfz1WBzgiLCLQCy59Pz3bq1/hdTvjU/eMVHLLQWWGLaEL4ZivxPT/nh4ewmlD1/nq+dBopn
SvsYKV9gLsBhTGvLM314APkVJihIOXACgP9pIIdvouijQe1hoeMXmKAgHKGCTyCUgCCJzsJdBNkQ
hZ5KlJ6/UL/HoJu87NVeyGszEFll9wU8aRjylpj7oEr60qf5fZqvuvkK7gq6qLyT7HCyxZu5ZZqb
qg8vnevrx57rSRJZsbVHQABI3dMr92Gx+H99gnc39NFgM04WbuVRlry8evOwcngzu3t4gLXb80gW
vEq1t7+O2z5BoUV8ZBleLfJ//QcAAP//</cx:binary>
              </cx:geoCache>
            </cx:geography>
          </cx:layoutPr>
        </cx:series>
      </cx:plotAreaRegion>
    </cx:plotArea>
  </cx:chart>
</cx:chartSpace>
</file>

<file path=ppt/charts/chartEx2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entityId">
        <cx:lvl ptCount="14">
          <cx:pt idx="1">5102475158271033345</cx:pt>
          <cx:pt idx="2">-7999989113</cx:pt>
          <cx:pt idx="3">5105667615850758145</cx:pt>
          <cx:pt idx="4">5105669128266448897</cx:pt>
          <cx:pt idx="5">5105583537067655169</cx:pt>
          <cx:pt idx="6">5108572557515161601</cx:pt>
          <cx:pt idx="7">5111958266024296449</cx:pt>
          <cx:pt idx="8">5111590242356297729</cx:pt>
          <cx:pt idx="9">5111958850106294273</cx:pt>
          <cx:pt idx="10">5105585050338983937</cx:pt>
          <cx:pt idx="11">-7999991385</cx:pt>
          <cx:pt idx="12">5105774574360854530</cx:pt>
        </cx:lvl>
      </cx:strDim>
      <cx:strDim type="cat">
        <cx:f>Coahuila!$CH$13:$CH$26</cx:f>
        <cx:lvl ptCount="14">
          <cx:pt idx="0">MUNICIPIO</cx:pt>
          <cx:pt idx="1">Acuña Municipality</cx:pt>
          <cx:pt idx="2">Arteaga Municipality</cx:pt>
          <cx:pt idx="3">Ciudad Frontera</cx:pt>
          <cx:pt idx="4">Monclova</cx:pt>
          <cx:pt idx="5">Santa Rosa de Múzquiz</cx:pt>
          <cx:pt idx="6">Piedras Negras</cx:pt>
          <cx:pt idx="7">Ramos Arizpe</cx:pt>
          <cx:pt idx="8">Sabinas</cx:pt>
          <cx:pt idx="9">Saltillo</cx:pt>
          <cx:pt idx="10">San Juan de Sabinas Municipality</cx:pt>
          <cx:pt idx="11">San Pedro Municipality</cx:pt>
          <cx:pt idx="12">Torreón</cx:pt>
        </cx:lvl>
      </cx:strDim>
      <cx:numDim type="colorVal">
        <cx:f>Coahuila!$CI$13:$CI$26</cx:f>
        <cx:lvl ptCount="14" formatCode="General">
          <cx:pt idx="0">0</cx:pt>
          <cx:pt idx="1">3</cx:pt>
          <cx:pt idx="2">3</cx:pt>
          <cx:pt idx="3">1</cx:pt>
          <cx:pt idx="4">9</cx:pt>
          <cx:pt idx="5">8</cx:pt>
          <cx:pt idx="6">6</cx:pt>
          <cx:pt idx="7">13</cx:pt>
          <cx:pt idx="8">11</cx:pt>
          <cx:pt idx="9">347</cx:pt>
          <cx:pt idx="10">4</cx:pt>
          <cx:pt idx="11">2</cx:pt>
          <cx:pt idx="12">15</cx:pt>
          <cx:pt idx="13">422</cx:pt>
        </cx:lvl>
      </cx:numDim>
    </cx:data>
  </cx:chartData>
  <cx:chart>
    <cx:title pos="t" align="ctr" overlay="0">
      <cx:tx>
        <cx:txData>
          <cx:v>Total de registros válidos por Municipio</cx:v>
        </cx:txData>
      </cx:tx>
      <cx:txPr>
        <a:bodyPr spcFirstLastPara="1" vertOverflow="ellipsis" horzOverflow="overflow" wrap="square" lIns="0" tIns="0" rIns="0" bIns="0" anchor="ctr" anchorCtr="1"/>
        <a:lstStyle/>
        <a:p>
          <a:pPr algn="ctr" rtl="0">
            <a:defRPr/>
          </a:pPr>
          <a:r>
            <a:rPr lang="es-ES" sz="1400" b="0" i="0" u="none" strike="noStrike" baseline="0" dirty="0">
              <a:solidFill>
                <a:sysClr val="windowText" lastClr="000000">
                  <a:lumMod val="65000"/>
                  <a:lumOff val="35000"/>
                </a:sysClr>
              </a:solidFill>
              <a:latin typeface="Calibri" panose="020F0502020204030204"/>
            </a:rPr>
            <a:t>Total de registros válidos por Municipio</a:t>
          </a:r>
        </a:p>
      </cx:txPr>
    </cx:title>
    <cx:plotArea>
      <cx:plotAreaRegion>
        <cx:series layoutId="regionMap" uniqueId="{954E8BDA-5D50-4D13-ADB8-C81C65DAC56A}" formatIdx="0">
          <cx:dataId val="0"/>
          <cx:layoutPr>
            <cx:geography cultureLanguage="es-ES" cultureRegion="MX" attribution="Con tecnología de Bing">
              <cx:geoCache provider="{E9337A44-BEBE-4D9F-B70C-5C5E7DAFC167}">
                <cx:binary>lHppk6U4luVfScvPQyYggaS2rjYbAW/153v4El8wD3cPEAi0IRb9+rkelVNdNWPdNhMW9szZhXTv
ueecy7+/r//2Lj/f7G/rIEf3b+/r335vp0n/259/uvf2c3hzfwzi3Sqnfk5/vKvhT/Xzp3j//PPD
vi1ibP5M4wT/+d6+2elz/f0//h3u1nyq8m16q8ZJTNud/7Tb/afzcnL/7dH/4uBvn79u87jpz7/9
/vYxiLEUbrLifUp//+vY8eNvv0eEwT/KkgT9/tuf/3yvv066fhvgBv8TRvnWvP2XV36+uQlulsTx
H2nKMpInSUwRo/j335bPfxxiWYpxxiiiNCcwjFHZqf3b72n2R4ZSSiglGUEpTuGQU/6vQ0kWp4gx
DFfSOKb/mKpbJbdGjf+YnL+2fxv9cKvEOLm//Z5Q9vtv+u/nfb1sliQpSdOUMoyymKYwTDj+/nYP
6/F1+v/IpnYh6bY1J8Ew3TViEeYuta2pz1YhxXjIvTgOSxI/BaPrRy9t89a3tV94D0v/PBBNpiKy
0gquJB5v8dJkK5fCp4Jn29rc00wfna7tLlnrSXOBB3QgrBGlmuW28BoeWbApD/uhD1MpW6d2qQxz
NYlRlytF824zSN237Xo7LF0q+bQEcTGW7PQgl7OjtC+NVfJeJ0JgjnEt3sKkHlDD1vO0RfKJIKy/
uc6EQ9ziiROdNYeA2rDLvMjLCY/u3nZe3k1rIlY+zcP85Efc1TweonWPF08KPdq1ZHJJl8JNac/7
qEUcB1bzbdT0dllCzls8kDtJkqjsSd/wKc7ak0KD5bWn72ubzAVOQ1q0c7ryzNf6YkJdFygNDVej
yDma4Xzp3QtlLXq2g41uBmTam46hR59SyVeG8rspT11hbZNXMFP5fiH2vkZbwpfYnnIrjyLHN0hk
JzQzXAjcrQcWkVsRrccwYcZdrz5ak5VhMLJK+jTl+bbd5WjbDz7+QCzqj8hGtrRT9H3OcM3nrj3O
ihziKf+gnZS8S9L6am7lVEZd/zybeDzGQxvfLK3NOKTuxLe5/o5lcgV7x8K68Jlq3Bd17e+MHg+s
xYe4KVm7040TL8iE/iW0iX9u0agRd0o/T/n6w6crrRrVflCTygIGhnZZPGwcRigLIVR8I5IIHZt+
eKLBfa8dibhZcHOcx/TSbGi5rdsurxq5frT52PAos6Fos3k3Jm7huZobPs/j91jHWzVM8VSkTm5n
XU/1lR5cUgWS4ZdVL/NemGThMW6G09QmQ9Hl448BJdvOIhaOE+5e28GWo7cDd3j0ZZdFski0EEXT
6Jz3DIszaw3+0GZ6Nt3S3GWiWRvestRcRX78USfJLZuF5UGvn8Kh9eEXLv35d3z8l6R/V3qzomn/
Ash/bP7Hoxrg/79/XfOfO/91E2Djr1t+Qe6/bPxf+PvPqPj/evC/ht9/xlACqPbfwW6h3lov5Ntv
H5+/fX+zb40K/4LBf7/+L/Bl7A+KURKzBMU0Y4hk/wS+6A8AYxTnCGUYsy+E/d/gC1cRBqiMKGA2
ypL8P8EX/5FhxFAcZ4jAfdH/F/imKIVb/Z/oS+HhGdw1TymN4d3/GX37iAxRR319RN0ciixb83s6
kyfaoUeCWvlAnWt4igO5LF27HQWuHSDGaDhu1XCs6arKxM9tmUkyF7Hvo0o4iRRAE5Xn5tefSSyH
cxuCPP/aibZ82afWvXYuEY/t14/bd6uwBaCu2M2EfAYio1KwKSuz4ORdFE8/lyYqBoy3F5PuNzNP
lZaov/FeFJ22aWESXe/nVWwV2dqhXGR8u60bvXQyr1g8H7dx9K+1XNCOptOy/7WJalGpHCPu6SQv
2pNop1j+SpjOLgPd5G3qOm56somi10hdsErPY5xPu1QQtmdrH8qcqEvrfHbXz2rlQ6s1T+HyHUx2
eJimU0ySG5fn6Glu6Yte/CHY3hd6qf0+6th1bdP4gM1MDNeBtUXwy1YlI8DYNg/dnn7vl7g/x9sU
jpayMnQ0Pk60gYcYZ+DNEaZ7FpquwHY1HOWROmXItw+5Fg2v62k9xGaoiPdm30/6ki7NxKMZL3vj
RSWx45NA7hASrHiS/dhW2JN5SivHNIxjHlbemHG9Wbb8JY+IqKJOOV4PtOO5bzVf1rhoadO/mZVV
Mq3GltkCkOyFylRx4ZzcNxrvXbaG07ruhGkjPuF+P+u0ShuzlQlV/dFNch/nqyxxrU5tR/TVNhF3
I5lSx+Drw8LGOxQ7xqPErneSRnzxl6aFOMid7HmIHK0UmXs+REvOh4SEcqkZKpNuU2VN2bg3Yxw4
zs1OIqnPOPfm1LP4XGeT4UxRxkccCS6yrJrr8Z6MCd13EAw+MREfgj3ifvqx1OvBDXrayw2jag6t
LUyukqpeyM4oYm4njKEOTaPiwzqs5XTQaT4eeu15JMLyOEX6rhUJqdy8LuWI/b0R87SDehTxvN5k
QbXZa9/ggmkK1EQsNe987AszOMRVgsumGeJi9mzh3dqJs1mcONdr3p4DigzfnF533dUqYIVQtDzW
6fC9H4E4iO6Wqry/AxA6WDnZb5OL8mJFbKl8GFseuzR9aDZ9wKnNr9BozGnJEs46XcWaoG8Erz+n
ZLrOcNx/YCG/Z31ivqX9+mpmL0rbz+mOAbF7pKk8oiQ5ahVtj8F26IpNyhRx1s+vZs0on4BpXoYm
1w/1ulQdzbnFqIw3iq7ribm7QNV0R1hU0NU3N792LWnjC6nRLQaaz4FoOeAPOcyY6radJPWhSdq+
CLSLjpBAI/c2uEqkeV54im6HZurulpj4alU+3cXzzB1A6i5ema82J83J9LE+UbMdYHlDmcbqfm7z
5XqzsQZaorejFGvYBbr+jFSLr+MtZxVeMS4yykjpJ/oOgSgrmsvlMepcKG3X+Z2XwBvR5i7phtY7
nHc/Zy227824ucLnmans3AxFjLb2xgxoLNC44FvpRQZELStcPXc/4jGZinEbtttEq/qgTDIcnI7N
TueNuaXzW2YsqBVveu67kD92sVDAJufp7LvMXlzscDm2Vd1ny3OT0wcDPOLd6A+k0iMKuXqmCxr2
ZOiiHfOmNP043A9zU21A8LnIjfxo+6utifQnsFbIkmaoH+Tg8l0NqXpa8ng+RaO6yjdnyxb102u9
RCcAjPGzbqY7A9D7bJK4LqlZzSUwQNY5qNOaorbsUrNdeithyeIO3nFtv+mvn2GynDI2PmRULKdG
9E/BTd2+sb4rhYia0ompqbIkwsWwkP5kZSJ3Ud9c69ayCgmSHGvSygpR9jiDGriKVh0VIYqXomXI
7R3FI8T98G1MYb/Zgq8YbYt8COiKLBpdTe1Y9mmnLvWo+50T3U0fZMzD1tuHRoRCownQI0v1+ddf
9ZAORRLkUk5scNXim8Ctm5qzW8ehdHMwuyWSnjPZK87Wrikj79dbFNb2dsClWaS6cbXZkS5WRdoO
rnBskLvatuzrPvCjw8yRzSsYTluQMSCuHbq0owPAX8amWrfuR1jtJVrofp1tvaOTa/lIjYFStLSw
HslX1sk3gZcbG9j7gvP6Is16XOplHzcTK3yE720znFctKrz0UbmJxPHg6rJVoCBCTA5qJg9z7zyH
cDyA/un2uR5BQOTCc4GSp3Hazqjur1nWZUVQT1E/LgWBq+O1nYqJ2p9DWDyAzaYODWRAR43m4wgQ
sIlDnLKuolIEvnQ0OVPb8qjuwxFLeG/j+8/E5u1VN6xJ2ZJeVc1YtdK3hZHd8O4CgOtq5k9rgEzL
NClZMkz3XZ5E1aIk23kN0WyHke5TPA63S5UvJi9sLcXTlHaHwNJbP0l2L2OpQB7gbU+HwVd4G5Zi
aGm4lmEN17/+squ1e6Zzy4e5vhdmjo8YxMBkxrkC6t2VKLKmYGbxe4SnSjIW9lhvbUnyKT2IFc88
IsReDZvejVEMq5cmWXTtHMfbTHZdWtecjsl4K6dsbwJJzqoGYMyGYtaLu5aG+lNYkgvyG4ItzC6m
XXkfuj1Z2PBjG4at0K0U11nKxutllVORvNje+B/ToHZeUPvSW/+8KeuKeaL90W9qva8by5OV3lOm
IRMMCLYu6efdnK/0rqNdXKys1i+R6d62qC4XxUQZaVAlrch3U8cOK7xvy2t3TrbGQLy08S2tKfne
izzhoIFynvVLfmLtuMEEoeHWsKHfmx7kzOi4ZEt3WqzbTpjKcS9A0S1xfmwG1hdb3xmuHBC9lArN
EUo8lK+OXjVB2n2Xene9WAN4SNLoZsPWVa5bkjuvWp7qbRfl9Q12Vlaidz2PDK6rXI3AckjNW3XH
9LSe4364StomrQidnycfdhsgZYn6UXKbSVoAcYOgX5+AgGzl2JtQDSHJDz5PBp7j7rnNzBUwe1RB
sGaF3AwwwFV1PIFnK6cpz9AxX3RXWE0Cj1kxrq4uvJ0HCF/6JEDX1J4Tx5sVp+eshUdqP82VxzLj
K+ltOScQYsTGEc+gcFUpVtuJpvAIlQd0GIR6ynsXFcBvMzVlZ5VtsBhsrNbFvcQTAqkfibGaZ80N
WqOztUFwTzbCVzOKKxUjWziwN3SXn0WcD6dBwRtHwnWneBg4KJ+cN3SF+tZ8IyPSvO/XJ0mVPqxt
xtsGu3PcSKgXKW456ccqNh3hy6aOWezNrtYY7RWObzqwSwJJyWEkw8L9Eu+sF/FFwKoU4xz2/Wz6
gsRGH9MF5nYC+0YTJ66WFTRBIi/5os5T5lRhBwjADSj0Xb/FirvWljVq+n3jMrzrgD3z2dQjJ/NC
j3TDbQHmkjuyNtYVwREp7O0cR2yvVFBVlANlnsns776kRRy5E7VfgJ5etWSYDlubxYXx9XfdF2ua
/UiGAc6aVnsbgmr2Oeh3YCHpa9sB85ykao/K1Ls4VRH3wEIKNI1vLg5rtfU98JJh8hzhYyozdhy2
2ADWj8tBduZ2zfQHXviiNONxu0YViHmI2DA/yjxPKjZ+hUWEmnKdVs2nKC0XSIEiAhOnGJdJlvGQ
A5HO3zBZpt3c4HO/gvzPbL+Po/wa6cicEGD6ksJVMwJHYutnX2TO8p7EB9E2vHfAxTpPYlBgeJ8M
3VAsSfPSOCzKaaCyIvHwnFH6SGZ8nfngeCrO2yCyfd6vjrN+UgXQ9aIXcfIsJThWJFs4Y93KAWSK
bVJQPK3lokENX6iIeYREz8flaYq6ByPoCBoNF4n9qncOdee6+dlt5FK38Us7MVSNI+bdCLonyZAG
/yopfD/tVxHcBUDlJ127eb8NDrhTN7/0mb5BW2Mr1iPCU6JdBRnpue3bheOmxTw51DEEjJrxZ9yg
42azZae3qbQNpPA8s7Gc4+mkIO2ryaKUZ3GzFPFqz3U0eMBcsABDJu8yYGJuzQh3hH7ItOZrQ24c
wONA6VE1TPJIbw9sJTOvw82IKUgLeZWpMBYMXChMWjDU6NPafsd5Ynjn/FxZBFGZALrXDu+gqHqW
AlWL8wIHIDQg0/vNCL44zAVL32lN3gWhsIjRWZAvPUfNyeXjNZu7vgB/AZKp4Vue0RJ32BdjXf8g
WVpEI60LsiSf+utxzbxNoATlaw8eUxE7MxfegCwJMnmjZJsLWv/MkplBPC3HLq8FnydJuVnVmxTT
w2K3vVtAwi5LXcTSuj12+ZMbwKmiHkNOJBmESLSjyEeHFOeKkyHhCVQJTYa+sGw7ErJuRTogvwOv
CgjO+gI1t1zJoPYpmTLuRp1egCX0MDpZl339s4mGw5ag4f7XT0d6t2+Ci4tfm25jtMgjKoC7MXMc
62Q/0Dbetz0BOzCYZtcMc3IKMMaT2aDcdtkGZRiQVOfS7Tqygr6U7akd+hsTD9Nxmtsb1Q7sEPz8
qKF6wfu8i25DVQc1orDtJRrq7iCDDsU0rWwHdHLh0cCGMvZkB8U5lODpPGuio+txi65mETdX8YZQ
GcV1U7EhPcxb1lcugZrbMFxFSWOvRGti7qPNH+eMvOb6yhv5gscAtFoPfKXTdDSkf5RieF8j9TJP
6wPYSfrQxqmt5Li0fBnFA6sDeCAsVGHRez21UMvWHHPfpq8DHh4kMufMgSD3OWAzSFSuyHATkema
LuFlJnSfy+4aMxUVnU3iHaJDyvtR7abeOsAp8yKkup1xX2L5lOB4vISI7KHYt3wjUBwMYvc0tyfp
zAq26cjlygQnxM0HMJpcmbQF6+eoyj1Bhc1QFegY9tYPJ9yFaxqNxTjETVXD4hvXtft6VJdmLkmf
kopF8jlf8KWrEa3adL0xSn3Xaf8W2ewcedrtXFg7TmEk4PE3utknOoCuDl+6cyHnqenmApF5LCYF
giU1OU8RaQ6K9AWKZo7l8DD0iT6TlVz5DsJ7XCpizsSGaff1Up4M2S51htfJcDekXV1OfffDZvq9
4Z20QKcW8bKOUwUWa5H5jhZ4hckhvhBsvCSGnQBarmgcvdbdhAEts/tRNmfpxqs6G8V+itrvDUor
gIBTNwzA6TrVlg00BWIPnYAYWit80hMuiG1lweKkA7rYQHzi+fsMSrTXIAiaJH/zdfM2duJBOH/p
lb92y1goZFMuwe3gIZmfaSu/+zqxXI/9R7PY5phmzcPcuGOHt/egBg2SJb1uoJgClM5pQUC6pK/J
TJtHZOYyHqPHIYNqEk1RES3ovutvZJ603NYbtCuYv0JKXkMijbk7O5FVoh7v+gn96Hs5cccyUc0t
RFZvT1uSvkHUa4ja+eSMPEqoMwXa9PUm9g3xzQ5bq0vgtHoHzZAPI9qdyPpTQqI99hIagGECJoCS
qpmbz62LojKGbgYA3Vj4Adw1POSuoBKfsfUPrMtK0/rAFZ7vFmN/5Fie4hjHfB4VO6Q2u4y1uyRx
JviqDKctAnXgAYbNwp6Sftk1i3uHBlPgwporiB9oETRXkZ0Ed1Py2oZaFn1gnEKkWn+dpPORBoH4
1sFs22SZv47s4kUcGwqVeZ6yH7HeXgxdDwuSXTnZ52E7yWmSnIVtr3RzqQFZ8jZ/yLL0aYr1NfXu
qcnrN/2xbehhrfMS6NQVrnNXQo5A9qIIqv18FVpxu3VY7mQ0PRo6XAvrUm7M9jLCXOYyKN7jrOEJ
iHgckisPk2VwZT7rtrljM8glBXgwBoB27AWnUHJWC9WpVnzJCVgBegYBt+WHJsOPKgswDRMNVfYV
IB3DwDuTl47Ua0l8cjcmOeGbsPdyBKPNJugpydPv+NXafCfW1uwXoG88VfNrZvJy6FnGk/NUQ/1h
WppiDqGggx/52PhHsSTPa//s24/V1HdZ2tf8trPgPTZrVLZs/SahizQG35RdDz2oZvsSZ3mlAQ/4
mkCnDSbkKYuhirVi+9HOjd9luZ+qZFuuwhb1fMuSdN8Seac8sCOL3zSyN7Ehugg2CpDf69n32ZPO
TQUOz4WxdAY3aryuI/dTzGzXbf1bnm7XG/Pf6a1r2WFC600cW25oBFnbtPAMGl0UVcsObf5t3sSH
8nMGpqX+CGyAmFnzgibRoUHb9xWAdh9gjlNdjWv4iBtNQEeoiY/IHGaUauATfVb0A034WMurVnz0
dd+XURQHcFrtVx+06lTeFOmY2yodlSm3rY64jgce7K5JDYTNNPJMIiCgEtzfWjGYOrSo3TYu31xi
3hMNTLUFnGk3dpBL+NFG8zntM7FzTbujw3htakiHJXtfNT0lowL1noJHHsAYULC6BXOI7rYV9eC2
iW8jWG+O7Nv40LNlLmaKodm5pbZgHbTdaGjKeP16Hexfsi7a26GprOuhEpKN8nTe44j21Syfo+C3
Yz17BBXDDPCQBqpL9AxNwo8BUKFgiL0QhYHPu7yK1QwqZxasqHNZuOyoi5ge0ORvklnPfIwdAQnW
yH1SGZMeEzC8cGbeG5oCn5rlUijDdrUCRG7HdB+SDsTs+iLTkVSr5ThaK71oQMFG1xywtE0R+JV0
qNiyCWB6wJ+NblEFbTWAc6ByU8pOsLDdJi+OtHtv/T5rBd9qdBoz+KAgomCQJr+wpTtDSVgLlQ4w
xDxCnICVMYcXP3f1UdaM6yW7Y3E8l00938dejTs/sG81Xr4JEd8ualxKg9ozSjPoZTpRxrWtgLpM
vM/wVaLlJSF1qSx0fnUA6l6v07wfxL2J4keEwDHQHXttoAELpN5fQjdcBLjsnIjszvXpA/XcOTdC
26bPdqQBF3FzfaFahktAmu8RBmmQWwjW6R0sk9fUgRRrA5D8ARy/LcrfmfqA3snL6MI1SGHYV0c7
7MCObOZc8FhBr9N6DY3c7DRCBwfss29WWZAKkt0g487RoI+gc15i8Oe4AopUzJkFWS6XA8rSDepl
t4dvHw6dyKaSZmkV2z7jOouhd5BthUB4ALcyufdbyoo0XQ7LNB7zrlZn1uWf4xi/1SzKgf4ryROA
qFyuKTCBcCeSOC2A6n55Kxqgw37iHFJJ9+inF9A4SREYdD2Qbjs1pY42VuUMd8CvurbYSCOLMEEl
T7a6GrbpARJq2y0t+oFb9wreJTqbvr8eg6krGu0cngG46K6NDIAwRtDCUSAdsuiBxF/kPt0hd1Zi
elGdrYtmrYupz54z4y92baAIGWjVtOtwyRZ8PQr4AqNbRl9J3+NXY+xtq7B5gBI9QvsL8qP72o80
PrS9fB5HKMl2yPr7WNRPkXTpa9QlYB0aR4+xyruXbn2jLD9Bts58Qpic5kb2x20LshqQil6SHpJg
nTQBJMTNPYvoQ9/IY72RG0g5gK92iErou+FdroZp77vNvDo171qVTN/izOurlQCFW9jykeQG3wLk
MHhlu10CIM5DLcgZ6Kp+FYHGO9Jvyz6y3VUXLeQBHPOdyIFbpdJtO22i8Yok8IlEJ3sD5yPK8zyE
iwshexgFOD2T94c2ZHk1mDjsdGjWfQ4toNctrLukm823SSOosCuYFlJoB58BxF1F2iCKiPXdpUlQ
/Jj28QGty/i6bkLtdQ3iQEfzdBJogS9PkvmsSEIfstrgi/P2VHv7BN8PNd9j1UDcpqm81j6JwH9f
fgzx+hbEEL3iNFLl0DTyDI0XbojcrtN8Qfs67QKfI0suAtpyIkh606Y5uUmpg3I3ALb82vz1A43p
pkoatZRLfoNAod7gVcjbGZD5tvUdqRKLCXBX2JfFuT8kULb5349KaNn2COInyt0pz9B9mghQWVtG
dmRWMP3C8diAbAdJB4UTlSKTI1cZaDsp6/5GE6CrCUnPytkDcIPxsi1t0WRB3NAA3238L27Oa8lx
Jbvar6IXwImESyRuEx60xSKryLpBsBy89/louv1f7F/smTPTfTQz0olQhBSK7mazDB1MYu+1vrW5
iERySDgadDcShYo6kPQ21k3iDpFB4f+t+hF+42gLbFdcCQDQzEw7/rgx9K7b07a2s4TlUGZwDqr6
dJTVbpcaUbmFUKQd42bRjpku0OiKxnCkNbPGXio8LWKNoydrdAD09CgGpz2ayujAHjdpw3R3hWWh
L9Drcab4urSutrYyFLNVpB81yHF1c1BK6GeSCadsIFF/QJWsOVCyKWSw3tWYWdskGxabrnh7qhkn
vjqx8Ylk7YcYjc6FHSMcWBSpXUFjd9G0jU6+sOyQTFHnSbohgqwbIYsvjS3rLWoAuESeTjUJykiy
uiIWX3I9thCO9MwSMPZwnuj2VKA86WUonayZmJVFCdTS8jvL+saeRtLtxo7sOkbo+6qm1yzfi4bQ
DyxNbtH0kFhN6HwiouLSVVkPsa525dVoP6XAXMW1HSopVKLWtMemIlzDpckjtDkaEuzGds57W0mM
ayu1OgRDoeyWGr1dXGhuM8h90EjgttRe8vpUWTel0r2sun5D40W4WraLPdZS90JItam0doTei69a
8VpLw3CoVn2zjnruUUNkttBFznU0rvuWll/rIudcnjTNrrG5yqzd9sXc/OVmWVfN6seGWULWm21F
WlBccP8sJVZ9qQRLkEzQ77soHxyfNOnwJNr+SYoDDUcWFK712ZDgfpts9hJI+1wh0wcdombbWVm7
RCeiaIFkVJGjTtlHlcUKtp1kOLFcLlBKVbeq9PioT1UaNpxJNeFppNV3U0/2cESnLbpj9aGVf9Oh
XlEoUTfpxIcSASRLEq9cc4XLJhlsQ9VxpDXWOIbKsJniDlvMUPd92lvybLCg0dPNkJTbma1BnovW
0khduGRofF2H2M7i5Lbqw87MYXppRRQuU3KG2lhUwlpVoBBm2q1OIcc2nR49VLbkNiyw2an1eIsu
cD9h3z5Xy6M/lJJDb0xoBpP4W6ZSDDRvKO0hZuMpkSHoTIt8SXOzfdOnWOaaPCxhIiem08+lXbDZ
tKM0ItbjUG7j6iIMnkXZAkmn+mLxtIuYyJ2oZ16l9gG6W2bVkFqsCKeoVeVKY/UVPCMTmhq6vhk2
z94oEsGHWOocqpov+iCFLDbfkixyTENtPawmUKIL9YUYGZiLYvJnaAcijoKKZveB9HNQDEoNHfK5
LdTZ7aXeXSN9cVoZTeE8kB286LDXc7QrpEnuNfZ33FmGNCa+MSeNX83LyjOlVkDmJcKu+vxclfiW
RFsRFDHLvYhBR9I4G4EImI2Uukqk+VWVL3D/BimQSgWuZ9ts4QQPqGWAK0Rk34Ii3SdSvSVE0lwg
edA7WeOSNe2vVUu+la4G1ZdAjF1k2lhweS5rk2s8n7OcK3LrllUV25FpyHY+bdJcjqAmsNVNtKy1
dHE1FxTD3QL/1UCzM6SGJRfcCNduhC2Y9F+KBBiyMQ+SoEAWBmOwFZB7WEn2LCnvSpe+FCoUUyy+
6NkYvIV1/m67lNiUwNhKyzR3ZH2QvcmYqW/E8kYWdUApeZ9n9RIZw1GCucU7QUavA3DRoxgoabYt
F12z0RIROyXtqVZ6GrRS/NJpy+vTCjAUnJ72JkzmU7mIj1SbpAPIlNBMdRP9h8i4bmZ440blTZka
W3JS3Rqa1TeAWpw0cM5gck52URWJBR0VpgIxrklqBpqEehL7hSfUwEZq9R1pgS8aw6lkzcsST9tm
We91rSScZb1bDJEVpesNEFfmtHPsV0oaJGN0K+XBlqehdYY4heehACWQqwWlJQ7Zna5BulZkczuy
ZUUB9W0qo9jnA5zMXJIuUh1luMC1yeuswXobGWSKR1UkSxS/QLpxE43FseyJelxXZhtNtad9DCC1
LoEnGosCu3xoDnJTalyKi+xIU9RmCoMm1+h0fqoKIrZdZGAtJHV+LwZzv1Kqn9eozUOmQ6Na4OHo
60BDaq42aoAZiggD/yNJ2tYwp48SIqpHjFTbJmuvbfNhijZ9dfz7dwohV7bRMoK2Ule35TSp26Xt
INGTMtZcGa48L/sp9TMSPbcQbbemNhjbH/ekx71RnsIUWurWWBh15xjqPMDH2salTEddOUnHHze4
xqnuIPrVKhJDOqZtnrlUJ4ndKtEU0EoreVJNc2xRWdkAxGj8aa5Puq7nT8O4TPYKutdhi5QfO9nF
IqAeIVGqRyMy3XXNjc1MS6/JbeyH/KolmdhUsrRaU5fLV7OOF4u1uQo4B3V+ZQ7xflQcXO3IVcT6
HEjZx1SvpSukpLFzohbW0HaJO5NhwrIBkraKiwkKHOEJDD8Pekbp0GwYd3O3vJlUXc4KujdoOqLi
sATollbzbKvaTl+JfIxz8t1NaRXk07Brozk7jTCO0MSVKtTl+igNCdru1W5ioKo0XZSdWoEdU2bT
GyZaOWOSAx4VQBZyeAhum5LXKloBU6gCzPKEFpyo/UFmHXrcdGWWKgMjyzvtoxm9ao7Tc5TQAcV4
GWgGiqmkCoxemwOcNSrPS5EFgirXfkmzXWcrmrxpaS57MgAkq5jSwTJ6soRdi24lL/v7MDJoNEVT
Pgm4zG6lzuibYZBbPZPhICVL5RUGGNouzpaXtF2fMoEHxDnEwFHNG57ocrkDIw3bYuw/GhjtG73q
yLYacc1IlBaLfFkmtqhVw1rr9NgZ3YDCRE4vMrwgX5GYZv34chV1E/53kbG/cLK730MLvwKzPyDY
v9O03lf9SAb0f/ylX5jb/znI9h9kHExZNf8lbHv4uJdN/TOe+5dwxF8f+LeIg/wb8gNU1mWcgH+I
OKi/UZXpqqYjqwDeFi/3d8pW0YhmMF3WqQIw9/d8AwV9q8qAYU1imrIiy38q36DjmX4hbImuq+hf
DCZTygyqINTxM2ErqmmpcAVZQilfURibdRrNjlAyPbbUvISMTJYcEGqhAEQHuyAVwh1UqVY5WjaJ
+hEIRWpBXMWyWzIUEi4oIqDmEZEKJaDTJFBYLCjrBk30vppkmdNk6JO2vaylkj+Uw5C6AovOJllY
gV4sklS0mMPYnpRUl3ypmforEF3Yg22k9/tYK9hG7TviFXJefi/JWk0btVQSqPFEn52+jWGKAM/w
4khDzW0M9YsyxjD5ZlJWmg/qatW24EmIFEoZWl/ooUIQWBKiNZ7w2VuBUAWpAxOrdQZzYur3K7ph
m6AarXFBUUZQtpV+gZmM5TyRkG0ByyoKD/R998Vqlh7MpTJNl5Y5fGv0UvQ8IQnwpgJQS7w+k+PG
i5JlrPalksKMk5phUCw9jVqUTUwk8WGF9LEGmpDikcegfQZfn8ZWsrQSjpSwpKSnKvSXoS7js94s
RnqUxyWCr6YaGSwvqd2D4BOBmUWmlav6suvqqt0/gio3psn5YVZX4XdSpgO8aAtAf6vUvZExrt1a
KgpP0XPTNgxJO5Mm0mtoMFHiK2LqrWQh9JCaogz1WcdroSmoXVYvhW92MrhewNqDxdKiDKO0Bqfb
duzlwfleVpHPwVzIlZunTbyp61QJ20IznFUu4LdEEy4gbiLLTcbBRWChg0LhKkSaRo6LQEy/WzYs
PElS+J/ahB3Pp8hcgmWRou0M1aC08qgwn8VKzC2jkfmU9pqBIlSlHUG3kJosgAFP7qi3qeERRF+w
AatiVddT3NQ6nLOhSem2TvK52pa9ySJHN9rpbqasNAcrSWCxPE3lQNl3HY96akVk0htHISb60EWX
qjccds10azKJTBpOFlhLwI1iWK3oZID3/nety/9zi2lRfzz89PXn1VCH60SpgZWPwZzQmaxh9fnn
kTEXx+Hw1f2SV/iHT/HTwopYlmJg4aSyKWvIZv0tOyb/BowD8TAUfQgQyIh1/b6w0t9MvBUkGAwV
C56pY8X7+9pqwpSUTc00KOQDqv2ZtZWpj7Xz5+zYj09v6kii4aMDcnmsvT9lx5Sl0+kUq10Ipb44
T1vjen0r99cmeFvsN2LJbnZcFJhNlvI99i6yZIlDKw/xhLkrINMcSfa8yFuF2kgYoBFwHoLoZMG1
nvby3WytAf6W4PodIJQsrIibW3E1Gi69mpt1r73Up/w0vxhXNIFrwdVrvV+2gEOMa39PPvt75Jnc
vGrfLe6tTnU2r/iVO7Gys/kh4157N67lHbk16ZSjH9kCcf/AcsAAI3w/ntbEn8ftcO4mqztLH/09
huV+mlee3JLbvEcEbDob+ORa7qMMk2SuJ9wu8TZzwnvF07tz5JX7h+1iBsNWdlG1LvbqNMwH61Nv
Jt2BYr3Wm7jwle+C7NdorymhHB122EYvKtlIVLIbdZ/dhI0QBaRMxe73culmt9TH5qO8Ogp8p6Vu
ccS605zL1FqX+/oCFZUzWzYqrDdHAapoRCiCJ7IFCDdvE67aimVyyq41Lz5n4ax3Awsh1t4D9cpT
FiAcJ6OmbELaOOOrKXFEoIyDrPDyhEbqbI5Athzszgb+Di/3817zYMXEnFrZTRfPaexO28jDmxwC
NnwQ/FWf8+4ITf5x4zbH1H8At5Y6ceJIfHWQAMikd8goUmd1/hcMx1NjBj2beL0PWitD3evKoEnv
ceG4aTgR/s5sxAcTWKwH7UVxQMylfr1vAmwCxYlehueWbcrMsIz0oAuJw68f/OSwvCJpV0JSYRYw
bhl+b3JvgjzZZfDkcBgP25pTJHFgy1IXl8ptcXTht7Ymgi78vcZ/QBbcEu7ci+7iE2Wp3SQe0mhm
f6bNngYR/jSbqba7yp9vxiW+4AqUPLcX9XW+GH5iFTfizDk6WT42G9wyYU0VT1zha58C9oDmqeAm
NSRp0JRYorSXnBdvdW4hbTG8JSXX8YDWqkcANX4Fx6Lh4+K1MgIVVlfsFoOru/hswpd71bR97iE4
l8dWZ4SZ/fFKNHzI47h6ZmRlyyebAvkUe8fxKr2NW5gB6hO4L7fxh68nOKLpM3nXgM3BU3gDf5c8
FffhG01WPPHVpZzyNABB8oRdcPfE6zwHkxH2uSM2+h4I1TW6qXmoIwGDtgwNLSQYvPPcTxWb4czs
XHDagFnSiUOKEbOtQCeNxBFoWr96INkqHju9TY4gDwfNL3Pb2OQOjhR4rINFEZop+VsWl1zJfVns
jfr2iGNCW4LGzQt3eS/nAHpjqqIT5K8fOMOdZE9KS4dE1wK00p3unnIKSwf0MN5Az0NoXOYBZKNi
+4VXXMhJGXjbW/ExP/eJIxt2xTXVwt89PsnqGl6nuKmt6F4KYRaSEaxJL3laXSANhfPcwf45lM9L
gQs017YRpIIkzBkHiW5XzGms7/U61oh9XszmhR0KLHVZKB0rrzTQCyYc7W+xoAyCS+/HkOChNdD3
UNs292wP6bh4Ac8iITuRXuqaLwlWy4KvH2VAFnepMl62F6BKWubI2qE4TXdW83ZrkrccJouAaOBE
1z4QL3NpoSyF165jCW3hs2EJ5l1qIe+KR+BOnHjtOam9BOWxggr5gE9jhM2+0G75J0AIHRRjb5dH
/OpAebPX+gDP65TxJk3AlgL5sIrT42ntGAcLjgDhmCFFPRtW7Drd78bji/jWB/h1ACQudkx7xk/x
6pbxLSoHr0f7YJ+K5w7LAd6sKTmGulijGTR7ghMC+izROxuWAZpMCtPludFuxak/y+QwPU0TSN77
ulUAuVHthfb7dD1BzjGbtwYOUWn1J4R2EG3pIt5oQW1iMxc8j12kspiffOpLGJ2g4aFaNivLh8gH
6huXMYJfOrUDB10yv/Rd7Deguk1PYoYzqjB0QURbho3IV1Q7rLP0z8/lBvZwY557J9w7aKAbZFiw
YAxP8ghRBOcjb76G2yQ1HpZ0vJ9ju39cHbka4f7oRDsco9mmC8k51q35M5m36D7qBukGlPS2fFeB
gVpU4QR7Ayyttmks0y7mp9QdLMCtNtg/6vbnbJNZkrEZfdOObRt5Js/ErSzxT9P+NILPz8/IeZr5
57j5zBBscPA9CLV2tmuZ+zny75n3m0/4pZ9PwKk3hff054u//1rH/b861PoP+20Naf1/USBa9+rz
q/ilPvy94f7xyL/VhQTjATRZho+toJZ7ZFd/qgsR6UdDLSsKMYiKkvH3utD4DY9A/EamYD7/0HKj
PdehVjPVoBrV/lSqVX68xi9loQx6FGMFQPObeCGNGb+WhbopTx0imFW4tiU1AgRJ53MVC7J8r2zM
31DPYhFrujE6KC1SRHsoRybORzrmmyGtpxelkxfAKaq0U6O2dRJa934fSy9gVyYUgukuWsco1EYV
am07OlleyWAHdMUtU9Bc5jqYfrdmZMcGYwxSNW2dOAUP0pcPOojhmBaasGieKQ4kZ8Nhebe4kaIL
gMpom7Rkyd2VxonqsX7ODtoMeDxJwa4iJxNz0VKEfIAgbVcwY5baQjNVBDiL1FxG0PeDzFNDeS77
uXYAiUdclfG50wwfiNYRQqQjscaJ6pZKiRIaA1msVm1XRD2y2WJZ2Z2EupQIGaogPgvjvCo09rKO
4bIOFy9EP9ygaoL+bEg+KdBW6k38qiSZugImyRCze7CvC2KE0mxi6WDgTVujtYWymuEsRYqt91Nt
lY28GRe2AEZV3uOlf5HAp0DSS003rdP40DXxwCyyzvMcKjFxAaC9NszQwgrq+RdTugUvgmYwrKax
QDx/zusbTAcsPmrWa0/gINYrSfo8s7MMpkJR1yhk+/pjxPgCgE6GBK9HaPIxGqsayzS9JEvmJUWf
MqS2SO7B0A/Gqnwg5eSm9qBFVj3CB6wRdVCzMgqrZTmOEy6Z2L8GvJkZ7vYwqI6C4M8i10cMs5jt
P78w/W9bcv5ZV6ozFQl1gt5U12WK5vCfd6W7r+Ijqbt/2/2/fxcIHos/Nrj/4an+tgqhBYVGB4IE
3S/6ULzKT6sQAqnEMKAQaAYCnz+vQmhBmUpkjDAhskqxOPzenRq/MYiEUOmAomh/VvmDdfCHZQjK
389bwcDS+3N3Ws5jixw5DmDk4fjslHtwhmXlyDVvTE+JnpHAjZ4r5FHUMyIXq6w7WF5yiFSx/fRS
chQ/j+JSHErimyWw+clX7XFxEG0mRy1/BUSweqjRtwXctWf9eS5s9qZ+1IW9esqu+qAZ4FXe3tGd
UoAhzDLO5fswwz2CZQQGkpN9/CJix3hG9uo5Pki38d08zhwCHUL3qMXTI4DdlwoncTg56ZdoYEGg
enczlJBwj5z11q6v2gCTHd91tM4SlyaE4o/kAJfTyIVLJ3/Lyaeot5Ls6hALVWvG0lIsLvtS4ZN/
IW+B4hqtQLyG6RyooxfTkHndxI3qjgoEaRmKGh1qVPEWvPN3MLeW4FjgeG/hHz8f3t4QrkTxacMN
DmZHdqGebl3XPRkToIfeb3tkYrxUOMigYEwBtn18Ulkg0s+HtUiB/Taxue+R3SnUD0SoCQnN+LLW
OW8xbeOtGP1leq59O145vYyaW10R26iwNjSheFaQ8HVa4tcrCpsUEcQRRgXMMW5Ob0O5Uc7yfj2o
xIbJikiby7+OdL6KgH2VfrqR7VHbYFOkYOqEWxFfQUMlDgJCKoI6BZAeZ1YtU/gDe8LKU4SqecEG
UiAn9FAJOsWO5stoXHM0z9AcsNmL/ALgSam8YVtFVvKuBdkr5nwEeihbg9q5WnTQkSXr7g7eZYx6
0oopHBeXoElpH/0prEUK1ynbo4TEdxrZSuXaMTvUhdiawjU7LHJxoE7HybxokCnqr8Tu63vfrPYs
JcAZv5fiqZp4dgR8GGihVPJTjC7q9aO0YE9qvKr9yI6MbXQUr+Idrze9MxDOgOOx90BfpV8MhS6a
0N6iD+OV59Qyih1wRg1U8ugtUthkB52G0RKO7L1AFPJTif3pHcNcpA2q5wUqA/A7T1YumBSQ2FIM
uhoWsm14E+plgMtcWTCNwjEy9I9NtNGSFRejcCqEk+ugMu1l+p7wxGr9hVAsX5BTHGnPy6xzzdbr
2BOu32Z2qfIGTeFXKSPQkJ/HbEAOG0AGDbe16bEhNGSPAAwHGpkgsOWZbFu8FfpzxAKQKtwcDqTf
6NIxMvyhOQ6YUaAhQAM/jSYnECv9aFd1oEDjHJVz0nnRjH66tmsNsw3yt6zZZqek5/APhwyB1E/x
gkZDBWEvOSY+peTFx3Grh4lpNbyM90bv1oOPsN96iIPUapid0hDbk5q2Cf+BooMRaiBXPnJNGQzM
T0T9usnPlrCAyg92ne0+tcpXb1kMavkV++WyYgwN0sP6NxTueIM+4HXZLJus/k4UdxR2qd5zBL6m
ieFi+cHw/E7Eb2E4QfWB/BSML/Ep6XaFYgtI8Oic6+5VmoIM0zCupof+TQtM6Aklj/bRvs/OrO1g
hDrVvbqDDi7zbd8DrLDjI7xA7QqCsd8OL/RDfKN3Nrzt7bblqR1rjy9Br8SDoyEQyIkrdFf+xqvU
OLygmwHPwTlrUxrOGzBMjy6EZaBrHQ0iz5PQXmkV6JmXYW9coFjXEmLmHEG+mSsQ2TJOTol0QYS3
ATU1ofn8lODsB8ixsI73WB9x7CAjhVMrubXop3O1QBcEMruEk/piTLsqB7nFmxq6vyXZMQQggwTi
EXkRVgbRLg+aaC/rrm7YrAACyYd7hnQ2PtFkrQqkJ46A8WPURgTW/KmVdh1mHyWfWQPEe7Z+rCya
1Y1byRlBzdhQUaQNOBm7QRnoNwVCf1Xp3bvCj2F3x+p9/e5f8vtixyesL6jG1q05W9gAsyyc2C4s
H2MqrOb/QFXznw1ng//4mGP2z2ua5/tHBy+2Gv6xefl48E9VDEoHghlBSGug8oBD+VMVw2AaqlT/
q035cxWDwUCPUoURuJ76o7b4vYqBf6mgkTJRfWkKQU/1ZzR2HS//Sy/1kNjh0qKYokRD5/aHXorm
U79qAK1CRIgowRpoqiMQM92dowwz1Ep5UoNKxXCVKBX7CMDC0ivaQVqQt8qqT2DfWII7iAibBiFf
0Iwu5lu4FAnZEQ6UBorKmWkjvKmJ5NDMF0SdZ+ql+rpHc3kAoX0Y6myTq5+9Hj13C7DFaEJSAK6b
JXX1+rJmc7Lv0IFaiokBKBqAdeB8xKu7RMI6zLBQmRkR13yt3WhO63NbDsbRmCQEFzAEYS2NKcyQ
a8dYsRhAEhdKX22GfJIvXZZ28f9pXwnmN0PpDHMF00z+1dG+q6uPop5+0Q3+4iv94Sl+OubR6BMM
y1AMAucKR+9Px7yGsv2hKqCLh6Hzu3oAV4kpmoGC/69W/i9HPAYA4FAnsmkYumr+mSMeU7Qehfkf
bCUY9gT5IxNNAsz7Xwv3rllYMrASFI6x2F27G9LSzzBORQgFEayXAXqYhCxq+rwi1tTjkK8KZ21b
ex4Xy0y20eDGMoaB6CgsLEx1Sbttj2EgiyPFe7bsTCUQkStWX9fuY+4SM5SJjRY/rt/L/LOsrBUA
2GP6hS/2GA3DKRINqr1ghIYBKVsBXaaK2mK26cjkQo65hWQkhmjY1FYif3lqiVXjmjRAlyhO8wAZ
fpJtJk+YIXAb5jDC+J0O0cEU17oZl7DEXVhlUR32P+JS/X5ST3OFOXwck2lsJvwx2SHdw9X1uR4+
jNhDzJ8atlLaGHTFd2hWoo7XxH8A77iUz004F0/F6o09Guadmu1XcaJoDVrZyrJNsusyR1Jt1DKg
+xEAKmcMlNilj5l9GEVB4a3VEqZ5UcJXVQPE42HsBqq3D8QnU3otMVkgwXwPg2szdGsQvRnEHXhL
cNMDY9j0XsICmVpA1RSMvsr51PlaEo4zSK8hlPpwFYGMHKP0WklfGIDIa/VmYk7O+NBW9ewiOruB
WZJpn6xHGoBnHcotDMuyQcTSW/We76Jt9JkclIznF+EbJ3Y0T5gYBs4VHwB7Cs9S8ny3avaozDwd
Ga/HxtIJkE3gqli0cKhgf+F/jGmwBl32lGNdBBWSxbB1BIxwa2isyvAgQ4EQh5Fuw2PL8pOEakOo
HeaNjH4m4FgBq1Q/KSQl9EinZDpDt0C6kcS8b5xJt7T4UN36E/wIFrvIxVBUJw6ir33sisSbK0wN
WDhVjxXq5tEpC+g9kdUAhaqRr082NHmKlh2rEDq9iDFo0o1aubHhwoBPNwvGkkgB5pGhCOrLIK78
ugL97hlzuOohAFIkUBgEK5TfuG/Wr1GBboy39XO2vgNVqxHdRiYYIxwPi8RQoA3Q/Qkv0z37zMUl
vyhrif6Rt+NxwBDDoTpFzpg/meWJIS+ekkMPubx72CoY1sXO7Xyuu4xX3XMP91PPzqtxLeYXvAtM
rZRaqxwwGgwjqMA2Njc9cYbBqVGqpzGOvmfBts2uo0eQw+O7DKF9rx9ndCqY3DFi4/gyrNkmVIGt
SRvABuRdweG8gSWmv4r2KXkDLY4a7X3S/JOeX9XSYcOhnXZMyewSVWO5W5NQbUK0DapZuHCWltWt
ce0k19mw6+SLzAjSQyJbyqc4Bb3cexNx6yos5ouUh8ghe530Kkf7dUJNjKlFBcT/WfBo3iDIhJku
6zhg7yC2fKIfKoZMtomj3tsMQtV2qhGIOyfqDXHPZrjr7AykkNfmAhNSQBdYEG6LbzLGhk4vj971
cTCFDy90GHxW3tcF0yYiq+dAfYeUd24J2ggXxAYTVHJQhxGm3KEDRLuRlYyXaCRVHCowPzbTNb5P
1+Wa3tWP/P74o3+I6+N+ivuPny74SuDn0/XxVYzvy1f94y8/WX48Or/Xd+OjhZH80GRfh8k1+o5X
+DfRnaqAyPvKStD+H4qePmFKGAe0eiYvCLWehqO+HY4Y4oU/ZNef5n13HI7kBT/BT8nLuo9eVEzc
eS/Kiy5XlhJmfVAu9w4rxudiwi31AUfZ1YBQWZje0+jZHK4SBh500QXxUhg4ZSBuRgfL9KnxEBU+
T+MWOW8M/4F+CQL8HSF3Nhxj8qQNn1Pb20y9dbRw9Ba7TMPQJHJvEGLVsxPm1yKFEaAlqLuTrFkR
WABkruLSdyfIDAV5hl+NMWt8fAyU3a7CsCLfICBvTUTRgZ4SX3ZXmEhSEWo4v7vxDIIrxcKmHFuq
Y0IRoM85t1UjHIhd5LeyesV4DFsbZEeSDnrT8koSNnBPS5jUXo/0TPtLZUsXfA5LylNbXnE1MQtr
Nk7ljJkvAuoNWk4ZZr0y+VO/ydvGApxxTvH+YnQLFU7FGmKWrTNLLu0GhEDSnQHq2GZmQaYpmgGC
Ai8uaMWmEu/MRvMrGCBRCCo9riquvmAyzti4/5+7M1tuHMuy7K/0DzCNmIHHxsx5EMVBLzBRAzES
AzF/fS9EVmVHRleVWZrVQ1uZItzlcrlEkcC99+yz9zrUSaxdjyQxcTqFbqvMk8l+rgKIVeaLQFCo
RR/2oy9tofzWE4QYWbDTUfUMLdySbbH+cEVvZ4YO/4dyyp6Pb3Rf083DpcgTPokQNifCKPQcZ2TD
IzsgSw+nJzTjwsPUlC6F99rTzvN17BdbEY3t93l8HstTDd3lVzi3h3FTHPoPycpPyd7wurXq9l67
zW1xTaWbOs/yvZsRSFkm41sn7Gthwfdpww3qGO+M+W92UhsvLRtTKLZPVsgmgaIr9sj3ExsJbK/x
Hjb46h0xWYccRCK3MbyAwr0Ptrzigw46qKCpSs4jNgkE43GTiN9jvtvjkiXtRF0829QvV/rtkvVj
jvV7kxW7pFmGzRp8Y7KuIFdgOKg2PKysdvrREqXexLNLIN5sCb6b1ZHnhDDo+XUqT4P9WjRr/Vp9
Po88p8WxP7fnnrf2nJ8e3y+aI7CTPgtTWSq/ije44rU9q1f5WpyLz/FXvlZ8bnwceJXV6+Mbu+6+
P9efdGHP0/O77NakfaYnevp6yT7fdydho6+qQ/9T/Yj3LDaDFTvx0Vh0fuzQLrE6dzzMdyBygjfh
N3efnmaTGTlTYTjpAYauM33/7mp8yG/QJT5el/ggr8tT8PVYtPdi1/qyHew0L8GD8wFaODxLy2QC
80av/VDQu8T7mMXNspprjqJPSsGi4Qz4Kq7t4BeTxa3rraocTllF+xpcmBfRkEzPNAHMfn414oYi
uvN5FQHeuVn3ou1NxIB8i68lxZMXSyYWpW3IbD9H6IGJaxCRIoVwqFQ/rrG08At46zK6PDnESQ1g
kJ9umaKD/cybPchiAmtpgcLoDfKiEB9g4o7K85iHN+IKgZX6oFgeKbla8/MJ3Q59LPQUXqYWelG6
FAWHYo7gwEA4BxaEfNH2dRxZr5YbWd3XHVSSZVWs2XZlwZq8CKUjv97wgTQcYHGDJPb4E8NFlk0p
3caAWub2xN6urGJJY5kEY1pYSUP00yXeFjbuoz1wTNL0W6ufYCfT4leOKqyL55osQfmlgRpKnV4F
dD29A8UkeThhAH8o36oPjK08lQoizWC2WenMBev5w4d+E9HBh6Pw6nxEIWAc0CROVNjkdSM0z86t
+pcfFm6kI7EMCGIz1MZm86qP0BbCak29aYSRyQ+c4x+YoFgzRC7xU6kzdDN0PaibpNgslpi57ErG
UkNbgsxUoG8t+BakBzCt54GroWbjN2/XlKrZuH0Zn8O0qeBrtLkls2ZcPkIrVP0ZKvoPBSxnYU7B
WS5AklJ2avckSlTRSFQJd64ziVah9N9Wf/6P8Jv/J80oXdEAHGv4vAV16j3/V6XsPvphGsDrf21/
Hvz2l1bU//uF/lHQ0hBHwpGw9/5dxflTQctfEbJH2NFlnUAxxea/l7T63zQZDzplrijLsHH+xHnW
sa0b7OMGKg/JYF39V0paXJd/rWh56HTIyFURpAb38ZeKVgQx8HhqY7vsiMKnD6K/dhh+bmiHmX2x
fhR+V7FgKebMDQnQRq+1IZIG35Ytvq+NXHhyfKBsK6MTXKgwIHdkAs4SC4/7KJc98mrmt9AtMZyk
aPo9K8oU8h3w+RXqZCG3Z2SqX99ddgk513B4iG/DZ3xrCSJHNusRRqVVfKPh059iLJjbaEWhFpq0
socgtgUJzoRMqqjWdpVWgwoxOw3XTLOpd/lHsor30jX4+Pthsr0Oh+4gvT3OHCfPdMM4SJafxnXg
bDg/v47TCbB7r97qXfXWvXfvyiU/tDtOiNgrMz63vkpv1/DU/Ia3+bnaDxweFXZBPre/B7fyMD/n
nxkHW+NLweU5uTOH8+za42IEmLUb9/JHv8NYeet34y65zE6vu3YzTjgrD9ndOPW77CLdsstB2ee8
U/IhKtCTcJv+pPAm3Ggt/LCdN/fXpbt398dbfHi+N5fq5/lDe+4WfzRz8/HWXNLlc6PdBj5lfqne
WVK62gw/kMyHy/P9QY/qfX6hvjgGn91BPI6gzwx7fuz3yX1+jO7Cor9ltFlYjE/ZpeRN4HuLx+ye
rXJKbnF2I29s8UCmRyXtpwed82b88ZgFHnN20U7TR8q7dHvd9a1Kw/KPLzP91fTjSPxQ/OQPU+Pd
4MixJX7P7/qxvM/W+T2/kMN78YmjYmmnv79ND2T6V8JNO82Pf/9f++MJmjqXykk84oPY9Dthr5zk
I9bCOzjV7+6QXfp9v89BUB9nQ2+3LKg1HsUmpGfX+dmY+Eomu5qySLHM8lTC7wUZnr234rta7/T+
1AtfRrLLHy+zJQI5xJug+dDYyPsQ3MN3/rioxTERiYiWgjkD9DZsShSWXIxh0XlQx0pUcj23hpgf
lm+cTL+ru+DhVuMl7EN2MYCwhuLmMk1P7F1dww5afTfaRVTeUhHMAT0EvkDYc4RBTUj63FKJaA4a
4d8dGa40IHzVdbThaD204DpbpA3aAaC/VY6qmk6u3QHM27x2T57S/EtV1k2+G+NNW15i9YNONSUG
swpip39vP9ilsu9U2HBy4cOnnBMVbdjga/4l7mhAYNVdtFayeOy10pIegiVtAE3oGR8joqI3MsDj
naE7lR/UtAVDS+e3fqk9O9fYSIX71g2/bU/9TqFgrJXnXVSObUJneNF0K7FcGD141pOstXRAY7CI
1xG3oMoJsOOPQjwJFqsM4+qkhwy+tC/CwAwuRekmpQ2mJqEVUVit96Qa6ugeCetCb23yw5BeQDpC
2xXoqvQPhzQcXyJ9cVR8CZymXdAh8LCokTv9PlS2QcE8NRGjypzNN8+Xq+qLOF0aglfPuVY+tSPO
xuBNmi3hl+z6h1ceSNE2mBwZm1E/yJ7Mva6GULwQcA3WXlG5Nd0Y7SMjoojvDYyIX+Ncixb8yt93
MzeD1Jt5tbDUVLut98NtbvyKL9108+TlGLSjZJKpefnxpHnZY4fW5yt5tsjak/49C3pIlNCiUZse
R7mZcSbZqhxQStnt5WOkQYj0ysqF/pgkhqX1CQLJ0x4RnOLu+yFvpWAVw8+tHyBJyqdZxyc+rh2V
TVPmTqbvhrktl/4Djgnora5c1AK1H0pBwc0yrEKkKclBkALY9LqFocvVC9ZXyf0Ypm5pN/PCG/Dx
tMIhNDhXZr/CS/UjBW7Rl4FaR05jV2GJGZVtxkYjyQ+nLTwgjtomVSN/JJvLvuHBd7B67ZrXoTs7
GPEXfly9HlD0PloWjZHj3fwbvIbfaXNrhlO+zAyrjmgsh7ZmXuvULRO/EVApPTp0lT8RAp9+K5bc
rVOi6o67i6ClVbQbqKU2MmABof2ZIPd4c8TNzCqKdUr/zSzd2OE43sVWlLyTtEV0BJBtKpGdRhZM
W2y5VfgtYS6FwdbpVI9eMOJ/ZGFBcBqfmalBQSANoG/b/GnLm+yrkNxW3Y7PyFKS2NRAW2C9Cg5a
JHhj7qaboeQYqyvmIxssQXihG3KC11I7jJZz1esBW3zgN3ottCUNv5Qe/tB64097lD6130e/5AMh
umrlBPXpy6jPOR7TfPjVIpwcAm5c7CE+xbn9sLhm7HoppF7BhAWht7Un0bKlkNjG4EdtuVJp2sjX
iNOxABXta5ytI90bIpr/+mckjW71jHxlhXEsLFLIDV4bu0LhC3jppbmn9kRyWYzcKnDkhEvT5f1M
doTUFozLDForoOrS0UUnldxyxhMHCHeKhN8ig+f4wdIGhitCm5DxEZMHhq5TV5lJFBZ1JCQF7umd
I3LnGwCWXp37SHfwn2JM8g+NJIPTjf7jDH3GSrtLW3twPWfIKQv+HWBphfwcntkYxD/IDtVPhGU6
OVhZarhlZW7W2MpQBHQnUkGylOsw+X4ZldcAvU3PGXlShgw5hbTKd+8QGMZtldsk+vXAZ0rEHEs9
8YEQ0b0UvluY4SKOHUl468J1FHDyamK3SFc6GKQgy6xGM5ktdIxrEsDA+cU3I7Sz+KCnxL5x6bY/
RG77x+KP4+y/TU5BLf6/E5j+EQ39+0Cmf/zxPxnG8j+4BBAEEkm0siBtiAYNrf+yd3v8zPLX//rf
VTQWP/9cAPwHX+ZPBYBO1ImsPoFlkZ7SPxUABpayuUy39k/9LOVvTOSCPyJp2l8P/8rfqBQ0Dv6c
2g2BPtS/cvgX8Jz95fTP41YFGsX44RgJwjf8535WMEZwyIYgWlanhqxcaoWRrS8bYCoU4FjWCXUz
SAT+FbYYEZ6Wk75sOMkxeRWA36FTtZ6i+y+SHZM5nXqfJAMMd0m1QumczfaJuhK6lb55Vn5jEP5/
MdTqeTOKE1+2wjApSjd98qsvJflsTOLWSL9qRCJpllDRHqvh6eT34d6UjugnbuZm9rAY1pjpu3V6
nHmgSmiTA4w0+7NmaxDUIoMk4Gps0WDe0sdynJnp/jnriKJk3gCqRJ5/vBBL59eZtFZ/UR+67mNi
hRAi+OY7UoA0mJY6r2g9nZ4UBpgPUdgkBSbgZF0jXzoQgqrR7Ulr7PP7ZHtgI3N0Z5RM5Tu5R3eC
lONOeTM4f1DDmNlvK6zD3FypH3Acg8SsQNi6CdLBrbBpX5jCHvoF3hJgPrjXGwjGl1frJrlv3NLN
bwFTwql/JkycVfQc8bbqXWWRAJfW+KyGbEV2yKcUkUUqoSFlQiwicsr9jF1HNAGxNrVPjPV1wtwz
pn4vLXukDMiSrwVPo3AmW6GR2HjaRW2TDMhgcUBZkYALb8uVfuSpe4IUe58tMKORKBnM2QJsjC5v
kAQx/ROJ9cN+IV6+f1FPHYixC0Ir6pZIE44eOQUBviEO5kAirSHsmMl2/tvpq2CZhwcTHs+i9ukv
PPCSnWDs+dp3QEPQkRGEcK3Rtfh+fYvrAR+BJb21jZ/7Mgi50QvUy2OwoDOPL6/z+vkKV5LGPwmg
jNovwQE4rENwueRITEyembjKZkiYJvLGmRfQujgVM+JNJks6255kw3p/zVbG/JqpU9NQvT9u1RIK
sievYid2IrfY5OzYwdMXELdbJyC+0OHGnF7k3AySC1mIODbhA/Cr5q7EjsMaIiyXzWW0gyUwptt4
0tzGUT2elg8eedk7dIDj0q9LX1B2YgF6Cz1VD8w8XIUAECbJSGYEjYnlsCidJ09m+NZ337jW5Mp+
lLvnh+Bwf9iZm9yWr73wW505ToHD6QQr9Cb9V3Q4zBajk35miqN57DpEgwt3xugJN+JoTyfWpnGG
8y/ZQOfpF/Vec2nvDF7a0Cr4FNbCrvOe+Jn7DXRZfS3KWzyZ+NTGVapucmCZyT6WSdl8ZO+w5Ykg
Vslp7Fej2wCLKL7FmHZgANCF1hCVDjyeHF967bSWx4UdmvlGUBESnN6PUdel93TGocrOfzRXcZtt
c+AJBLwx3W2iparbDMlfCY6ZZjOy0EonC9/9pfjJk5Yj6czqJ0wX08Onq+utmCT39mwWo/BtMOOD
U3EQCl76Ys4IYTLVaz6q56EPWRESP3hNVnfmEB374dfAkg4Owyh9VXmBaMs8Jfuev6ml35DM50RT
6mcGwwkmqIjx8VETgeKE75JdI0rDq8LCaCx6ytuiJFMnVTwPFi56cbyNRWOLx5QXNQ3tFiFa5vBC
MUey/DFoZmk4ibGGoWM+Qb63eWfuHj1GmugAcDERP8QsRFL245lVB3jpTNhfSkoowBobmBxW98vx
9rnOz81vo17nxjamqZf4NoeWpNhGyAn1Mj2BvNa9B1nMfKVcjeAzyt7kkkhW/vsgJEkjlFbMfNxh
h411vx4utP87xPPypNEyjviUgNE9eeEggNMOoVFY2gVNiGoj1nfafoXy/ZovJPVLVQlEcZLhsxMG
obCZTHgwFRGHwVNyRPm8FA9UWlaIasE6UN3125Sve5dWw8ZYJT5w7UWB9qIqbjmNKjCn4OzsaHxp
83iTesZ+muiQ0+zIV9oXGrUeYgSAD+bEodPEiyDjSE5nPbNbjcQ9h2fF61xgwV6KdeEanjnE/sZA
m/O1FIpWEIL+3szkl01gH8LNr5qY0tvgIdBH5BkTCaZa73XGDTctEDFGMUr+KG8n+2H8nnLtn4T0
jp3RYFMoOvP5xSsexMDFsKra/XOTGI70WCuwCQBUdRsxXGKXje05cUfaIZ1fqJsGlO/8KDXbBC9m
50QPqyzNpCPb5KiixlXndBnraW+lpYProWlkU2TjKDtf3/NPmJBGbCScWXhjMwInjT3j0LwJ34Jb
/h7s83fhkTFX6Veqr3F1koLdTDoTlo2Ow8yp2du/NP0+DhchOipAlVp6TavAmxm0/03cpqOHx3v9
vESb9hLu0jdlRWB4wauq06dbTy/0AA2GBfJW666Cn4tuw7gVU3/iUKcnPAYGS4y4atIGqJwnyiei
FBSioYY6EpAWzA4592Wep6vaiBxBXAzIfCLWGSNPORO3bkNQ7/kkXinZRPty6Z1C6DuM2k3HNLNB
lGmz4CzjKmibnTisO2bKZBsVf2XrspOW5i85lfQnlqd6DSMl4jqgZzAvB+Y0OMZgzeN187pqh5r2
O2ZXvandZ9Lsx5bdnZbus3W5uD2ViaAcv7mMn+zXNdLAU57b+hepx8UM33lplVZoS+Byjfn9ceDt
gy2J6M7MbyBOj7ijK5vuLqXPSpsabI2TZ62/qBPJbunyGd1PXrjpjpXeFxl9Vm4e8WS0foP1TPeJ
Vs7LFXSWAaueOa/qMBbbjheNzGN6oX04mUGDXVj86KzB3SftQFqtBHUDLttA/Qqk89huiM+m6eyM
FIIXJya6WuxUaf14EdILN1RoCy28Zcngl5LB2AHefUe7oBuYbjVxKesNORwYaFBbW0ZYjSZrLHPR
qGnr4OVida1+sIRHIgUKqsS1VS2x+9Wj6FAJ6klbqEeJS8R5MuxtWPYKJDYuY1zog9fSVOr8Xt2r
8qJSLat4B+1szaVzK5L4XTQvP8ozCqVpqIeVktntWP9hfW006LdlxWw/QgMyNz+NSn5T911Dkhhd
I0unYDstpk35WA69p1NT0kQ2PKH8DWqfs1RtXCMo4/KNoUUPGHnHhtkw05fTjHNknKo5eyR+rtp9
SedwwHrElsGJicC6vBlITTYBd8xPinNqhPhGRrp+m6dzh9Fis/47D4+t/MlUWypm1PH5kkgw+073
PIo4v4kyVG/YbjOq28GJRUxF1ktxgKHOC2H5cGZOe1fJKr1xn4s7asNedFHXNfslng0D0JNhhpzP
Naf7gqZiCvR0mRSy6/3+Pqu494FWmqKjuOo5DVdGj0W7XRoQkb/19TyFZLcZGhN3dGs+DNMfnX7b
7AYi9AaoZ3P+9bqGn3ABr9z6ZucKzA1d1b5XL2nXv6ziLt6Ku3KkK5y8t/dxO/uBYs5dYCUfzNpT
98HpeS8AId7iO2mDVlkazyXE4+fThBt+wxBFbP7F1L6Zn3mC4CSCjbttLD1x3HbMmzKjDur2kp5e
59fJKnKTHb34YulnwSnJFx1SwfNaxutUXYlfpc0sYMlCb0NMk/XPRD72ZFCryg3HhYgkMN88dEZW
mZmCNpMi2XA1r57Q7nD82Ck+tuw4axZgdx8pE8cAnNhx7hmYFih9nttcdtr5MnmXUAhsgZQB52IC
dJd1Dh1gvuEF+yTqMd1RTpUvnvi9WYcszUU9lT5aovXMu3O5I+pttOgnlYUkwLzxNIRo9YspJ6Rk
cPF/f6pO7utkaa34szK/AuIuvY0q3Z14FVFZASVwiNzpkMDf43ybM3mRrRxJ95vD4pOZw1DLp1HG
ebtMbgPOKxDZQAtG0S9rZgt6s7kDu1DEbVhTZ7lMBJotaWNyNOYMrRg/asOecAieSy07ytUqBTnY
X0kcmvIXTpuCtozWrBmPZBYrgYb5ohU29eOQxigk93LfCFtkELJNx2ggJvP0DgjhsQeg4fGypoSR
dWix8drfm2tv70pzZraLoKKEyi7y1pYWpXOFJHOl67qrQcZnlvTVfyXneCF72IQQZ53AY7rlB1cF
frjUbvDfvT13u2x5elmyNdof+IJSekZPHBz4DdbX9gsw5ofgZkDIrIgurBlxvCCNI8tmtTDM3Ho4
z5W4NHb68lF+J62T8DPXNG9ZvkCev+xRWL3uteLUOo14l2JVJVi4oGuSaAdhtnlGjnrOt4lTpl8N
mpniSbIzX0YIRbVHDch0OomBkZwSIjQ4M0ADxKdlcj3a4QYKoNWZ9uEAbfyJsq8wXRKVuH+HIplG
m8EefNwqHSl74XN6p1pVtLjr9bgSIpeDI2dAtUKy/e4M9N5uFaQEqZeYEyyspyQ98Ph8RrXzOg1r
OPxNtQkxY3kwb7flOtk/vpg/lG4Um+sUwMSwHPz48aY0ayY8JAxLYhLCE5AF2ucpwhDBnWuVot0v
QdvONulZngJJ01jBzRxzNInMxiIq+2CIDj5DchOVTTih9/JmX76pF21cJt/QXgP/Of9gxiHUqLS3
pXdRhP9gMTDCaQ17BiUp/qroMsnSNl9zpAC/Nt1gNBt+JRIlWIco8pD5VfyTOM1Y/1sO728wKvWd
nCZu6w/vwhXJN36cBd1Nk2RBoT4bVukFFqD2oZMQW/ADKONmWFDUJ9cMgVpEwHbrD2wKGQQEdtEr
1AVJCq1Y6Pl9/cSp1X0VGDcr0wgPYMrr7Bi8tiL40forDQ9l+i7Jp46JmyiDsVcZZwMdfYa6OGXK
fnr2q4c1FqtmtuFFaY/R9TWzFdAbnA1zR+a1TYPCKpq9rp3zqbab1nFitJYw48J+eE/KyXowDvN6
p21CMnSanUTeTPCRaLMIDYELgez7j3AZXxbLC+kqIloFgzEp8s9znjNRusj7x3tL3BBHpC9sw1/a
Iepbd63qo8xYGcY5QLugakVC6CN/Ltox35QjBXs/2RoVuoGrm+znVKHHaP9azLx8n90kJ3WmOVee
fKk46yL8OjBgnMrCsGVm9tP5/Q3NN5y6JksoB3RHmXxrsN49HBUNr4t8q8v9INrkc9ttsOo39GHa
n/Bjfnkk1oz8GYU7PV5+LNIyWDfwOP+wz5U0qqhQmbiAafPEUAfOOZ20Ln7/SP6wTXJI4tLv+agI
VdjGgYTBSLc7OCqfoutM3QQOtibSh0kELbZT++m+LKzOfBhNhPslHU0+J3SIM6GUSEyrwhrn5Pvy
hP2Iq4qj3ul5JEZA+8t4ucPo8k55muxQr9PokAiE88CHaJWNZ2gT2MpCn9/5F23EAYY/ZfvQr7YD
pEtAtW61xW7Y/P7rqu7/XGYBboX/PGrjR9+f6eM/zNnIc/7lvym0f4ziRp41mMctKCJ2jH9SaPFl
qNg0FFha4Kn+bNEAMSZLui6Lk3jKvO1/5Gw0BFxF1GEZTCliQf+XcjbqX3M2gqCC6ReYPQG6QGZO
0z9rtK+yg2JfPvNl1YlZs5wR75nmxpWoKpnB2LBE3mWcWoeultZaY1yogc4zKHAgmbBUMGT0LX/k
ivfSRrp0atnZ8jPCk8F8gqCYFf6jkmNagzgsWUARr9CxF88kPzKjr6OlF6ENzET2qqyvHCbpHsec
/nPWMnhtJgDLEVqqOK2aIwob9E/FR5YB6A2y7yJpuOKFLIpWM70EzNT94RN+vpZdx7L+mOWYPTW4
dY6eaVHj6PksplcqkUeUcgHucBQxHHx4Jm6uhUXutYyXo9jt1GSfiUN7zWo0OfTrz7KLhw+tDKUt
Ajcz5jQDliBVHvSioO3YCRlkpNbGf5th6v83EBwXNbl2WZQUlaucAM1/dc+8fWJC/qu96T/4Cv/o
bgh/Y4TzFIzXiMTgS/rTvSP8jXy/rs5JnDHO/s8dDu1vxlyFDCeT2/m3MM+/Z9RI2ouYpXS6JaTb
uBv/pQ6HTMLnnxM702MnBgcDbkrKGeJfOhyJqhuvVGqZkZrFuLDxDXhPwrB01szgXRzBnSkoFxSk
i57hPDpQtBbm8GmK5YQXxp62+ATg/z43QDeRJ7x6NHBiE8YwmRBRYAWhVQLn4wj/LPyio66MtnQR
7IEtRfaCTeuKh+EwFEzWM4PUYQbhqnaXT0cx8Y7a7bucHQRA6fQqmbALDUTdUZR8dHx22zl0A+vH
7+83eKYNPp4gt2dEA/BSfjXye/C8PoeDBFJYdzbXoQO0s+ZU2GwrPD4Z2i7iKPFyEbS+8iUoOFiS
bZVss8orNptGn2Z1ncMlM5CwYrpsseGSoRUf2UtA9mQEQOJ36nV055daXA1USDCFwtM1I+kwN+2q
EcxXf+pqVoMX88ff8p+Hg5//yZnEzs7jlcAQWmS3EI3tlUOaumQSRSSuej/RHW3GkNeaoTpnZVMa
pvHeH+l8klk35YVMJPoXEbhpdiQh+v6N/kNo0HTgG07/z5lV2uyMaYScky+jD6FloAmjWFfQDhqr
dqPfcFmDZeasINw74/2WL17rh4BMLPpV+U7VSG5wuNcIaZOuxZM5iziQk9VOUK/V8HPuyoDX6PJP
yp5KiRfRz4r4u5BVL14g2BMl0T0JLU2ZM5KXmkTF7/nv/4s4RtrqwDwCU6K90PB9phNZs0W05T81
XpFfD11UJMjfCuAUjfgQQ21iCYYo8iqPQVw+tNYc+QYG/yMN9vDR8kU7fEDcLsQlwwhUkVqOEYYO
ihsNekwOGuhmmurEHUrR7BO/J2/yhV93hqFhNTsHbscwC9lE6A1O2ES0ra5Y9dzU98iJ0UfNHDns
ZJ2L3i1cwje+YPRDEOc7vkvYCkCs0EXh+5gkHjadO3CI5WmfO6rZoRIQSY9xNQst0wtWLxT70X+R
TkHQOOXvkvSZ/4BfYypbSe1mrgfXANd8Zxa9zVBj1AwHXOqqMjzj3nV+BC3c1iIXcvwbzDAUbM0w
Zd1Cun41R6qrDCObE7vd4DG4nmmRc/qQyC92UlpMb6AbM8SLlDhAbTJynmb9oceqgpYNQ7zg2i3f
BSr4B2TDoxI4BQYDLtNJeCkTO90RbcPYZj1mP+qta53eHjvsS8rH5HkPyJhYPa4dm1aR1XiCP5AM
Yp42hS4V0A9DGNWbsU1njLxemQvmL3ys8pAD/FIExpbZN1IOPP1wDrsO55El1zZRiGBbIIg8viM0
K9oiWfCuvny1OjBbDLIAP55ZdQ4vXLQTc39+J24kfFt+Fa+o82Rp8agu5q0vLSyUPrPkmJC1TT+N
wyxDt3sXEJKwNVGQcZtajnIoVIYmwMiofmsn0u/IyRAyGvQDN9h1QO45ViSFK1EG5Y+3rr4H+Ton
LPh8+TlOaApqYVTo+95GiBladk2rgzgjiHWUxUPJ2MlGXNWxYj+ciCpnrZebLthRMA6z0K7HnaZe
peU0kaHYTEH96hBAtC++6+prPq1XyoW7Hi4Q9+EtzVd0M34StPmFzMBueq6sKtjpp4CDXWSbkuE+
dhBsskUB4vuzUjcvlBG6B1xBo19uTj8/P1+XZJGCgIOcAYqOhm/z89w1G5bfXbvrv/HDqMynXxjL
ZA+zY1EsBRpkYYaVdS3hpZm9ELxQ4xHBJFx4n8M0nzKBN8c0mfu4ShQbiV73ovlieP6yFL7CpSLc
433AAKfZkdPYJj8y3warJCsIVhjz1koBswhBU66YtmASbQuEVSXhEfmWuMpen8OKVasAAK0j/pl0
HD2ALB5eIEJUYzdNk7MBhMJatDsudZ25ELQp3JJWZPX8DPDrtZRQXNF1ttFz4CWVx6J8eCynasMt
Po3u/TbQ2dTXestYUe6BGGFcWijBysiXOFpoIni5UbPkMJQjwCTHpO8ZxAviSFQ4m5x7gNXk1S2K
fDHwkunMwI2cxGdN4zSnzUl4uOV80eIaQMf/rEgNnAjBim6cOKmlmBv0pBD1fXahMaDWa7WfQDaw
ZuQtewc5CJotNtsDXQtgi2wYMDqqwG7W6oRx6ETzQWfUEkFLxauIlVHul/PWebWbl2wzznZWb1sf
45b+65IXSSkTXySMUr+c4g6MRgRPpw/gqxn8iRfPM36o0T0UCjYX1snklIXOa23Wl4xpmZ/ZdfYu
HEB+SJf8YcnKll9ZIRhZrJkvlcg461J0C7ke2bUe8x2vtAGWk13imy4xzaj8CGyUICoj3VJXZiep
8BX0ImKGhYkgqV10HrEEAGqWqnknt3fXtsgLGKG4fCNH8Tva2rQ03K7eqcQbfIKlAmJRCyMI15eb
bQqecAj6rwULlrovVvFZfwOYyYLEsgTptz4/ZGsAXzh4UFPm6OGVnZ8mSYDWIlVy8FVs+89iW5iX
jowmRoLOfykblAoAh8V26jn/arKb9R6VB32i2RyRhEGJPAYTswE0L6J/n6joW7KtmXes/WNvcqrg
p0CWH+9IEMwtch+kq5y8/Ik8wyETu63voGUDUIxU0pAcF7xIknvM8k/9FtT2bQze6FbgUwxs5ZaQ
a7GeREjyk+RUm+GSbtZhuiT3yN6SrWXVmtM7QDrjBFBsX8imQq1YoEamaSqKx8wyG2ttFXvOE8s6
dfgwaWCJsagapoCex3RJJoMq6OuxMx7+K3+C4/S40vWDEGvmk7CLO+cFb+f7Wl6UwdagGXaap5hj
N4wLNWt7vNJklw+tTSa1WkjMkNh8P2yGUV4ZfzYjQqQuY9okk3V1lW5KADQz6XdE9Q0XmbKouSgA
kKh6b/OAR8PJ4aWE26Qh9Wsxa1EarZdxgsuZnsrp1MdgS/1OrFpezq0P3ZNp5upe54T76QPIFaf/
w96ZLDeunVv6VRye4wT6ZnAnBNiTIim20gShhkLf93ijGtcj3BerD3nL9jku+0Y4oiblqEgdnZRS
UipFYmPvf631LaTa6eUB7IiF/YsPhSacQecxRFJl4tF7NWbuiQNXdkvMSw5z/NM0F1RZqc1LO75L
7HAEVIrUIvxGLRFX4tyVlY1J4CxcKO6H8vgMmgMmUeFdEI5iQUjtKHSOaHa2IJANQ1ECYKUt23vK
NmiVmjvvKJM+NA06SXUZmXzeOYnrBC6X9SqVpJLw0EZ5RC9dG66rl4R8jMVUczWCIi1YKiLWkIbq
0Dc6NEsMG8jnob8RgZoeIsLSKgynVckKLB4hmcNqwf7Lji0JseW7MH3LjU4EL2Pm+cSlugHU+pVu
+AnpivISl5dIOSUvewNT5TkR+f6nH1j+pPxtgpzGJyLlkbUYtgP+4hmbXvaO4HXi/pKRToPNos5E
ouf8VWQQ2USdw5e3RtC3QH6MD36sEeqEWGNASlncu5u3cF8jsqrSogG+xE8R/cLlEExObMWgK3zS
uz01Pzn+NUHbXQ36ZjqzEyvu4rlOAE1mVQbKCmEj+lJGR1NxYx/7YUdLCIrsuZodk2XPhdiyIEPK
uJHnbCkE3San9CALDecHWw2Pc4hQC2lgjhcEr/q4xRzjlRvicw3TXKdngJwvdesiT0VP3MTY3Rnl
XY1e6mLvZi8iEoQuP31ds3PPtutrlzvlshLecCYF5sbIv4jYq3C/ZOUqsiU0puEBNCX6PGZlQ3yj
WZqjtK6t6zDTIsOutfuwIo5JFnIrwu3iZv1sVisOZzlrCFZamUxfsYi9eQPhcFYdqM2aI8hclaf3
KFbCgnAsZqpO2zB3xTZU8tTBdpQ5TGgp/9AwGFQLpoCwcKBI9Zh0Wf/AOWmbnud0xa4+YWjpIg5L
0jIwVwmkVyaJPyz88/gFVfkzYLcYnMmAQ2oUS38dyOCv5gPvBP74HpzLa/nU6xkv6j076Pd2H8+l
Z/sePLpvm2tJmVMis6CXa8uocvwIV0nglBDEWVl7u9rps6WQfVvZTRE388zdR4iQAtpXPrtOc+L9
Kt8366pyaqzMJ/RmrKva2pLPWklNN4PH43jzMTHtrbW1braWw4f41+KzK5bNqolJcDqr4DCsRvfm
zyE9vpUaVq5Ytzmnrflpr5Jh97thwf+2kP4pbZJjFqR19R9/Vv9ItjNVWDXMwkTIMCrTBkiff/4D
2W60ZDOop+O2zGa/EQ9l8MU6nyYgiH8qlUg+u8hwKdQbWTlP+i1GP9/RJSgCa0hRCOCfyXL2EZMm
lmAc5ds6psN+GX3LOPES8Jbx6ylcsgWwG2604nRGM2bR8PX/Z6Z/o7X+tym3TZD85/9In39ALf7h
U/86+BF/01VNt6ATGRNtCGfp70AtYBKZ+iia9nfWVus32ZQoYuFT6V4h4/a3oSmRN9guYFqYJ2m4
cpV/afCj/fGJCGOGTBsldqoi69P3oU8k2N8VAOhBkitVBiG5iHCTu22FuY1msM/QVIVd3WkDTbdk
VcbMXytG+c0kN9gmI+tF15MaDRUVoLTsqTi/u2EFY1TbuEWLf9Ez2XmIg/HpdpYMBlu0sLFRWEcu
x+TWXVtoj3HGhZh3qf4hdSQ0vEH5NkvLXeh1u2nJ7QBr1WZjw9Q/1iHJhXr/bEu4MX7hveSU3C3j
fgJduKa6VAvRnXep3EzR/GKhMI/9zHUE8bEfyK/Si7oMe1+kTVvxNr3irrK4feqxfIlLhaLkzjVR
dtEz5Cz4SsuAOjrv5vtlThcqzWzJ1K8teiTb60FSwKm4X4qBI6jXJ+B0nC60nl5Noyk51Vj5g6TE
Z5ZNlDqBvWfume5SGpqvUQFZkkjltuho+h4FRLM8G5DK6pHjpCKQtBceZowulWT0JiVNxf1fKHPw
L4htsootV2OOb3d0nrDNgQcT1eFi8LBQSULgEYdp+/WIhWRpidXUzkKyI+rype/CToz4IRWaDtIx
yGiiA2XuSmw7SqwWMUQKu7PwQ2ly2oOuBJ9IamJvDN2xSfKEuFWZD1NrdLvqR736VLMc/0WmRStA
LGb0XfSawKla15oPGrtWHYXw7qrNlEzBsqzIw4sfTlGmisyx/6IpCUkUbXxWOU0yc9SGgcwX0yVD
dEX20dxxvIh0Ylozyht7HyGKMnWiCAX32gxqiGh+ZxXSeQuMvMHj25nou14jBT9q37IPSTx9Zia+
osz/9dXu/w147C+XPURXqLssFSDRfndzcj7qjz+BVaMHZeq6+o8/n6mgC+L4D/KPJv2DL/G7Fc20
/umKJuLTR/oghCcCfvqbDKT9pvFOgFSihD70ax38yyhb+01RDObfkshC9+uPfvVyec/sD2GMv739
+zsr0/FpVP17+NRk1icsIFk8d8gsG3+3pPkjHbhC3web2OX0/2i9bfOh//jqrWteJQnGiLjCHyHt
g2gNmAOLKT7ZgP157AjtvZyYAd5NBBuzGKVnFf8k+KtNzgeVdYdQP2nyPb71KP3OjTUvMtG7Vv72
pAvpmmhc4aDUS/aOuAydzNjG1Sn30eKHr9glTvjRNLtOPIxUK4YXXaw5FVA8/YPJLmjiW4t5q5/G
uAx4CuVUgr8BzSzqjnRwafHQlg1likZ2yh9JuFKYgTIAza6U6+HIgTMSMSjlSilXsboamepJNubB
VFvjZNspjC9baRZ72JiUH9/YgLtgLInRyt+4+MWYCkV17fjiQLE8RlwZniuuZ4b+fkaKuPX1aztE
r0z+Y+IM4iN8Z7SKNc6/ZndjJ31j5+dg2ZMcSGbmK8c5P3ox6KP0VlgJeRN/m2LucFJ0jEQ+h7Uv
2uYLBZw3CWxNjAfbt2mentgnK2ktHc0Xf08odk9w0XvFiPsSr6NbuWDCuXPnMov+Ol5LC8nR7Xwx
OVpqp5nnX/2b8i3sXOWgYJlJ1rrn4DfkLA60AB4sTfJwozSm9N/5LdrJ30EHPmvWwotC3l41zRO4
f82/46oTIWMROfFXFg5UKG06kU7dAca3eZXf1VN2Mx5UBnwIh3InbvjudvpefsEq/KbjpUNSZHa5
ZAA9p6ISjUO06VLZTKCaI6fMQ73IHc2pyBvwo+JwOc/m8pJ8GuBdhiHZR78YjEX0E3knHRsQUUJv
rryqEUOpufDZmHNsq7oHkMFhDNnzet7AjqjtHPdlfJGjl4phbinY3bCJIuaFmDJmhMrddclsFAcO
061ixpim44dHZaSO+diewnI8Y+4ZrezcvG3gVu0ZN+wpeZY4zhfZkkE8k3n8flSBCec+xSk2Myal
cQ5IiXeDzvClGRPDLxJkHjYBKjLO1ifPq+TUUHR74n/P+DDeo2dyZWh+5Neb8upeDC4vwtcgkM/R
e3MN3qN36V6Wd7zmTT8b70hI6o12bYTXFbctU1uC1fjF+xzhkzGm6Qa+pwUAwibPAR8utBJeCNU9
K7rSnZHpUMQdjISguTRJsKXLlCP+nPLQzp9m00n9Tis9k7zEzpgK6XafHEgki+8aD9W4GNtl/5ab
DBXAcDQmShNQMVzXQH9uiAIZw29uXavMWCgOxkdYxpzIfc7l19ScSfIceQI6hfMsbCI952GfXP2z
COZKnsvjhSbiFs8WcUZGoAI4DH9BtwzcDnAqsf8upNg6doMy17w1YBBJX2SYeiMHYr4Q3yWYRL7T
YINn/IdN1PGPUKqVHdhGyCSKNBXbqEwCogVCAVY0d/2KLb1SlmOFJXMlQAhzDNpZyFkyBTyLZP6r
j+4m8itXbekhEMxPIEt5H82tvwxXgy/hcGx+C8+4+c/WQzsHt/rRH4W33/1aC87f3gqxpwhv/rvx
1nwKb/VVvsu8PdwH3oqv7VX4nkL7xOzf82f3KVyEi3pvr9JP/ozIt1sX4y3cM21hmdFfp+h8firO
FcaS/N1/j84un0Hec8b6Cy4plyHpzkus8SFnWbvAANQxWndi0jYMdhl+spmrYFku5fiQrfSrtKYj
dUGWx7MpFyc5m7VLN9775o6XIFoJ0k5cRjz70ieyHwsZHLMi4ypmXkX/ECsv40vxWl8iqnmZzjHm
IES8ALyygZprfQ9Iiwc+E2U9WJT77qCuRGzzZ/UeUATOFmWdQA+bMCqAI4gkz+kwTX7MaNMzeqHA
HbinfCmJTsxxHrD7BMwfB8tAGL4b5Cvc3lZyKKiNV7klHDH6O0XuNMleST4rJCZimjIL9C0bpVfS
YjjOxotkYItHHrUHSkYCW1+qaEHGTB2JpJXG0i1YuuHhScInhUga40Lsntkc02JZrLNFWCwGbd0Q
a0vlH2gXAyu2jMOprua9y8QfcoyGyksSh/mh8KbZ/kF/+2V/TbWDu660R6FsS2Sr2MHomQqlo/ul
M6QsYDxN+aSaFEgn2Hn0VsmP0ntv5EfOR+VKNDP7hcqaxbR1iKnylRlKKeciXBXCTjxxE8vcOcOy
VrLmRoM+zBO/hK4UkyGwy6VRwYjkeSKr18jJWS6eStkfgro5ZlqxSQj5xtF3ShOOjhY4L6ViSSY2
Yt4tEyc7xyYPOSkEqENACOeFTsmBI8+owm2Mva6KQAeXgG3ianoJEVeJmUlfOAwJc0A8JiNsUM3T
ljg1OjB1sJ07dZgP1zjVcJgwiOfK7poU9PcVtat/M+MvkS1FjXNence7yAmxxQ3E8XFG8qGFh0oX
006lQdtGmgt+Ing9TQd93bYaR2TJZFqmrXG+nRHLPJ2lt0VsBQf24uXE6b9o8Z0PPAKOzHCFbULH
XU6lf8nhHsDxzD22IpLqrJrmUowS0b9tsJCPnFgBpVHwvYptFO7p0UKvqTKUDYM9Vei9WysA5gZy
pCO1WIFtac/zlPMZN8+QiwJToA8XDvc+FhbGm7bbo+MBwUYue3jp2k1lO5W4Y+jWvKXM5jwlg/wa
GuUh8O41iCdtzeFU1jCPFTtQQEMzfOfp3h3rb37w8yJclPoLr6kIYYzCHRbJWZ4LEdRpx2X8hmzb
zSPZ7rYxs8R665n7PJsLBDhtPlqlWKSYPlrpphd+w5tjfGt0+oDwtk3vJHxcvmNYZOiZO1m5ROWf
Yj0x/SaOoDmbjbSn7smQF50878Elhb/cCsj4KuABvglteuE3ge40rTMGpAhxUYO1m148a54LjkpA
CvhdEcwNf5X2ay/HO8wzxwmiDYEg11tn/ZqyyzZfheam1enpXHG8DoINjspFNG5Av7XEURZDxeRd
PxAkUMAPzlhk4o49Ikctm+dTBJVJmvveinQ+L3IG0Mxhicv7SzlIjmRU70N7cLV4PRKipH0CdWbc
tyA5NoF176r+lbiWQ4Uog7hu4bsoQzy5G/49jWdbJZSOJN4mBU+IiE0OjTD7Aaz5Uvn0VXgd3i6W
jwGh7w6viBsAT22EW1Bd64gtUOl9yXEKTNXHnzl89sZbrkrzpsFeyY2eI55taj2xAuJ78ae7Dvql
hZ0E1FqOaVgd7FzKt/LURj+wpWNL5LUrmq114cvlSY3BgEGgjsM02KPAk7evqz3sHQnrdqo4CnLy
Khoc1QId4MjAxupFDPElJofvSCj6IzCvdZDb5XlKxF2FT1Ih2+5V//AfwmfECNm69xe2+76Ga5pV
dcXjQhIADNUkaiC8eDMUKjQpRnppTaOW+wNJfIYo/07vnoN7S56s1tN7dJJ17azbk8Un94mkXiB1
WTJsWXYdpn5mNXLrh+x3mKn3wVMivqLPMYNw8vnw4Qh28SbTCWXNRx3CKH9qR8mGHLK3MrBoc8dk
3gwQce4lG8Wc4kd05rl0Ola4wp32gjQqBnbmkVayGz6Uq/9SGdiKNwyk5WsovTbamRRV7b/pCKUS
q59NDURI7tfmH9qLE38s4zBlHtza1t6NnCO8c0RKrsxbhBd3qq03MYmUaX2i8mJV6N95/9FJx2zY
omdhYYaCKFtU6YFYPPfiqqLjb9nLSwE9kIwEDn6i04FDRZy3Tc1tru17sbmlPMXjAHKaLXFNvfef
MKnXCCtJskCNlNL5oD0Ld6ZWa4vQj79HYdtMzXA/OHs1oJ6+Y0zpwa9K3lnpsReXHqFaHsn+IPtX
lcevTSmIn+mH+ofyL5q4+fA6RgM/EkWBlccRkVHSrTUfKSaofDvwk+08YKMOceO2dyR5CZ+FN03Z
4TXvIXCsYlTJlrm+qEkxLHDM9sLZUE6mU2DdDtC205yTXqjZRfsqF8cAGS8K9qp4cDkbWhqsCBCS
rLlrEcpeugrZzBNWyPkrN42yNRLN4YRHxEI2EbVOalwvhbnulPNh0d9Uyut31aV+yb77DxGvlWmH
s4/rG8SF+Jqd/a2BExleGzBT3Lgkt76ZqOeF7WGg8W2iJGBw2mwbVGs0QjKBBfp76UTg8b6EH5Pf
rTHgGLAYFVt+6F/1T/ravqt0oPEAYqImmi6c+o/gTd5lC2rPnDdcHPzQcZXzNaZaEEoJsBfgUSDx
I0Kzm5IhtrCnWopQCDfDV8gjBK7IdpXeKXrDTEVLLucbG1Ho3i/FXcNPN51XMphOx/SI+q4KdzOB
QN2VeMh20ibD1pDbLISzGDbWHdwJQOmrH9/RRKRo5WkYK5bSuNK4PZrDIuY85XkO6SfVrhr6qElq
g77JSE6mM7i0D/Mc3vwbi+4ivXO5uzv1ouzFg3r2LuYZe1D3Fjzlt/FFPOgYy4fHeJJexhf1TFjg
PBw56p2ZEJy6R3wbDsNBOqkP7n576YXnGHq1+BgOIx8/HMKP8Kaf1XOyC2/SKb6NJ957nP5E2Y+n
4Qj29bO+53fyRXdSo9d09dU9+E7P+rl5KKdoBwDlMH2J8eRe9Ded45jKt85f++C9O7TPe3mf3p/f
vavKn/7Xl//1lx8HYkvuxbyIR/WN8B6/tHt/lz6Hg3iQ+WfUJJ70twSLUHmX+VzouXwNk1+cHu7x
uSfIyu+v+lHmI/x0pt2jrbLF+LH0dtMXGQ7qW3MdXibgWH2pL8WJdMqmPfsH8016lV7r+3RQVO7p
2ZvV2+lowllT+pQ+p3eRj0W7RuU0BXoIlexB8cfAniNfNvcW11u2ai7EGrVsKz6C6zSafhov6pt7
kfnamMB24kF8S3k2VM2wJtmH3pUJ+yF4zZMzWORIOFDZASZWaxXQwdHEzzrw6yi+TCStX29N7+Ht
CRlGDeXrROiSXyGYHQ3+y7YYNJbyXjqPh4m3Jp4gHkSOCv7TovtCjU4FA16lW3rxwyDKqnJcSzaB
8Rz8pWqhJW4CQGuGoyYf9UAsi1sWbIhFPq5082qMspOzKEXyjs12zrCioLmi/AypSAzlFV09NkmI
kMwRzqDw0b/W1ralfIhW04L5k/wq5cO6QIAP6mdvQKPBoXmNpW1Ubg0m6HvPPfqcaloPqx9h/Ej8
6MIzlQEwWu4+XUKanbYTpkHiSAwBgJt6dXDVPaCyIV+x1WVTqItLNT0qykVf6Y9hOHNpWqf8R1lS
zEFncCmvyLk0cNkzJ8JspwBJx1cxY7TSA3BSoIHOMkbrKd2W+LzwUuy4g1tvbHCgomkd+dBZcejO
smCb245lZZ09yINgAfPYmNLhPrJ0Mz24JaodM8tmBujT6GmTelei1Vw45R8ql5l+LtOXptooydJj
ZPA54MicLmC2LTx5+CwZNCsdqOEtamyTcOc7l+PBPZODKI7VMX8tLvIuf0WTfAQXuE3Dnc0W51DG
2/oeUU4BaWHL5IRW2SfABBRZ/2rBB/TW4p1TMmGwGbY5Y1syfdwIR3pOUGyVjIf5ASkwBHfM7MYh
3KwuiYhz//5sr5F+CGmJ+cxP/TLf9E//Cese5UJEfgWPb7t3Bnfla3Nu8jV/AhPbxKsHhHNe3qCC
qRn3zmVt2OCFIGhq7W40HdlYjUw2aT8iNtzPK86zdLkSDuXjrVnlzq5yt5ARfKFXeOjUtsljlpwb
d18ql1LeDBbbzWP60QWUvd2ID/f6NmFSMc71+qEOEIeI1kpHqf6qg73OHDEwZVxU+zb4GeRPJdzm
3UnF6ZSoewXDzJiT54UehSGUdj7uf++BRxOVTqSK2Hp0HGHdZQuh3evNMX76UEe8c9xNiRly+qi6
iESVYFvZQilmersAi8YUyMHCifJdDrYCGpHt1ACVbTmEO68EKLTg9uF6y1Fe5vG6KA99cIZYm5A8
FxBdu5foa7RsIVv2xU8Nm07XMBBmSwOCOBcF6LOYDp89nAlpWIrDzlBfhEmXZlY6KIdhePUHsoja
O0EpX33xu3UhMJizFtgEOGcKwk1fdQQYadawJUZDJisODWAp3bnFLDO+NZShIuUManCIYeyUezTX
bMzkvfFoDzjT7UpqhjC4mr+5tC6Jw12Gxl0IHyLOLJ9A/MhgyPD3nvE6Fi9GvNLrVcNumDpWfM+5
nYwtB03cSuVHz2Gnf404/dFJhscn5yqSNWji+jocGEAv083/LdXl35i2BE0Q+UYTFUpyJn34v+0O
OX+kf9o0vPp+/ukfxhL+wVf7q5Yj/UbWgRSOqFE5OonJf1CnUWToGLFMUdUJ5/yVukosQaF5BEwS
mQXxV/nIX7Qc/kjmq5kGVSK6rP1L2rT499SlX984ag7VhKou6pOO9XtteogkNUyAom38dCHiptaI
PU4MnhVTiPpYubsifDT+xegeTbHKxIsarNTxlDQnKz2N6x71oLkoM9gN+iUWTuqlil+lS8Xek1NY
ssvTmyaegfH1lGvoNHvsunQh5euDG8wbShYE3LbTHbLWL0F77455+epqq1hc8kRPq2OVnUbtVHjO
MXp0yc7CtdcdlOTYy2tZumvX9lQscI0tiF4B+IcSOduqd6lZtzDx9PmgN7ZrMNQu7kyOuyV14PqD
8F06U35IF5IezEbHx08T2fomkeFzsIQ6HW0adtm9qdWsSzcUpUDf8ILDv37F/bsm4RST59g/T8JN
l9IRfPEfxNC/2Dp+fe7vLhyTSIxpiooBq2xKtf3V1qH8RoZItEjKySqXDhfvX3DFOl4QrmeMFoqI
LDsl6P5y4QAzEymIMjF1QKXWrH8tz6P/vQbKJUPsjqwegSNrCvb88dKRAiXLPc3A2pcVI8V4FcJE
EA3ltrNyYRnlnU0ZlbqMhJi4qVox0W5HSfpMx4ZNllpRZUfgI1j4QVOWtKOp1bOOR+ybSuwXKYCz
rht2UeEbjGvrWsg2uepySMvKNortvk1ERgL5CEaWKlhhWSfF3u9FSicSUxPaTRn3+SOsGwG+fNRT
jykM7t0jnt837EtFI3fnylC9GpDPbNeSy2gbZx3TgFDplEM41rm3HvqEbYfcNBNfIrBE9iV1LZ2y
RIxABgWFhvO08dkNhZEA1jA3Ddor+6JFnHJJqghxbz7GThwKrK6JILxEkVfly1ErgTp09FrNElqy
Tn1o5bjq9aqGXyi2+nqs/FheqWZY6t9KnLgjFI0G9bL1XPNLzyq92/mS4gJpzFNgMzJs09wl+oMp
w697exy21iBgTo/IS4afFv5ZfW6lOYe9SoRQEeuG8GhKTfLA/oIX060qukpDxCZUzlStnqWu0Sdr
rcNRrsidSNC47qVHXfX+2RTHlPmFWmTw0nKTShRDM5q1nhvBRhtRCnW/8i5NDIE9aAP3PVPgN6Z1
3/k0+QG36DudDp+0roE7CuY44aKqnqNw70qL2tc8rItVGr4b+G4wqIxSeKPBPTxC81aYoPmQMRRZ
axhUhgGj4iB2GYQDhoU12fCJM6G3mpVUqeBocb5BuDYA/6hkwtwsDOeVkuNwCZDZGiUHrWk2GNeN
7qiPTIrKLqCPpUmkY26xk7R0GA08LWHFNnV7r/3i4MpjKYAyGFB0xYJSRT+FuRTGpmDaDCFpuzcC
g3OJb9iBmm0TsaRFNkwwrOAsxqIT1Aw1u4QRXZTNPfS4OrLgGlmxauu92oK3aLAa997Ba/CFFl3f
4yuMyvGno3CEItYCII1Vu3sMR014oMyqFf5tzSckgA0Vy5rCYkbPmILh7J8vuBQLlc///J/pHymR
/+BL/HXdVX7DX6JK5DPZEvz9ukvtuMqWBc8cf/fvMsgsrsq0v1GhRU4Id1bDv627qq5Z/FIxtdB+
9q9tWdT/I4U8LbyyjHVPYz0TDePvzCdiAv/O0gyoJQBFsLN2nwYW8+6ZPLsQKsm5lE2cFuZphNgA
FSnB8TB522oywNPv//J/Xw7WqhrdcmrANcldKroy7ym34citjRjPlrWLCV6bewySreZHSxauBxbS
QV8D8RuO0SGlZkhqQabkzUs198NsVwzeBvh7ODzV/JQo25puqeQplsFdFYuXtgInFUNuxgzGtBDs
moCxQtvpTN70GmdJQq8ujjXEyeo1y18MTeDo/CkYnI3SR9Qlc2o7sDunXCDevn9YCi0QM+ugfEnF
vh8ALDYcG3tb/xTRvrGLcO/QVrzCuaCP5PYWIEhYYi3xtTSeCUA+kHIkKB/S0H664Gaqh8sNiKlu
qi9zkh4IH/5K91cqQNyeclbww2uL+Fpjy9JGZFLZLnqFOMwH26zYWAWIhsO7W764Jhx8MhjVWc9u
PtEhYVmhQYYLuboDTzDFWfWzTRmNQqml76nrCE6s8xgVnSkLM4jmrn39oqb15zFH8wXkQ+zFixdZ
fhCJcdgB43t9QR7vhweZlFOnHXUINT7sIf+QaJv0ycKNRlZXnPOIsuYzqfScEv2U5Y67L6QiWDOq
DmIOiUKduVACMSylK1lJCGnLi570qAU5Gi0kRVJOBPa1LYNYC/2GOxdYvfwITbl4lQiVmMpGh+Rk
sQiO/PxBWKOAGCiSF9K4vLcbrkZAS/atAPYn8xQzrM+8EVayPlMvMVOGFkaDKznTfL1y14pANKzE
DVEwUXByNX/hm6LatYnmFXSR5Ksbl1AbeVoGZJVAnIPDiTNHupAILGtSYrMk+WiZrn5WBAk1R+n3
AZ3vgLKuqjmsXR4YrCfx/NwzZc0M1EPUfCf7MkgZR4zpsPxw7jbWHsUCEAfNFxN/w7tUghEG2Thr
zj4aMJ6gcReQogrWoAJmozvn34v1iNmTT+1ZNqXm3/3iE6iIkZ07GQ2SM0H4Aom9Nrg9FktL3bho
1m8ZWEjahvh7A9u9RdY3PPQum+PR0JDoqFuGa+kLi1BCGVeOwng1qqduTzVfCgUKBkgNrqYWfDNq
9w7ad6RMJYfE/ytiLF8RQProZ3wh1YsJVT7oEC2V9+l4AsrK72QeMg/dCSEUqKVLSLYn7eXxD0hD
xj1fJvGyLk9mnUKECu1GdO96Aspg/BoYUuEDy0aRLPdygLMcCHPB+qjqaxkfxPyzi7+H8eSpUI1+
jFWBvt+ee2Xu55O/bN9sqgGLzaIrFonyQKeUF5WwitSXkilRcEjxrFVbvjY6Nd4TNlsztdhWdEZ/
bQVhXUKz+fRd0GvSIuhmmgG62RnbtfTmKuvJCrbXwhdR+QA/g42n4PvWlr1i++8VXrx64mTdhFxB
Y9DtKZuZPgN922TrHqAYvL4ocnprYVGiri+7fCGa8+Gp3TVDvMidE+ngeBepBWONB4CM0c7yX4Rg
nluv9ECq2byXzo3lVIPDpoNevsw7IFlF3xNgCztZA08WC+oGqi8IJ3hzvMAgwWZX1KtgGbtbl2AT
oZNZqdp0RZbqUqKpCcGkRzeLlXeJGTdGDwxyb7rylTbXJqBTGrcuP6LG2jTJocfRQUM6ToZkxGsU
34zgKQAYL+ExNRJJOFw2NLNiQML9asyMV/+e/njfybGBltJXWL7IKfIsoBwRRz9Ki5xycQXipVaO
WJBMmXGNhBfukjLZVBlefZvNJ8LJe1pqTtxDgFsgsOfBUn9K8EqJtAzRU5eWDVeD+54EdvKqVzRa
QgXc0C5dUr0jJ+7CpUWMGWfkr7QwcxSTNgUBS3CMl0M6FtHITeibl0RaqGziKvc7x9An4LvTMSEI
YT/LOmhOhBNMAtUEfh3LkQvgMsN7gHA4hFjuXv0XtDRtmHP9zRimCta57WTCXPYsBlPGtU88y/A7
Ns+3jAo7+inMORGfwjvzuiKYvZC5IBouCAZls6zGRAAx3FfJnhFA5jY20hIevBrCsSRYB5ztlj1K
ZW2Qh1lUNQWii6ydlxgOCxif8wxRLQseRvvgtdU+8nEbkB8LHnJgKzuteJPp7KSKjRAnRGGWYk9+
d6X3HkN3NslkqjmrMcMAvsdyZNDelZKSaRaKdWesGgdnC4GXnbSP+caKnxJ5ypAHo33XxYJDRQrB
B3O5Z4o2gSJs9Takr1AJVxFb3I75cTEe6BZNmPkSJxYJjzz5N5Y1lYx46FqBDaly7SBopQHvDt/w
41U/rsbSKoEBYIfvb2OJqIh/sFYp6PXpKR7AFOZHjK5/Iq7VgH+kbdNM7HKaRrA/od/9ErJHMZDX
oDPCy+XUIW1b6630HjWV2TEP7qh+CCYbaNoUAua2zQMtImUaWlzJkmevxniupHdPe+M1L2H6HjPG
TKff5+4SPxxvKtqz6hfKCoPvvPLwiR59TYMwlLKITRACb4IAhnxT1HVRZ7F327OSfKvFOgBIrz60
kiMcKgRBW2cw1kANAaYwUul7rgwHUNFo7YLW3LnDQk1sPSNLbTJL4UoK33JcExYykjeE5FUjmlfG
aCnBpiOvhWuNO3yob/t763ObUuWZyn8tj74YNvhlQg7KHzojcjUCnqWsM/+r8L/Kbnqdd18ZPgO5
f3TCl0fSVW6+/+ulFb5UHfWLnV3BxV8GeOxVvperAZVpNnIIdDrrqfo3pHNaBjnWGbhbsLfiDF0q
aCVRcGzLbUt5Jq20Y7sLFRSitVF9+eUtZWuJklp6e6t6VZhExeY5qN/M8pD0D32y9B7Il+c0IJhb
8DZ+/GKFxx7Tz/RfnQEQ6yssgyQseciJR6Qd2cf+Y/A+q8qjj5YvTUV7mj5d7TPEv4ntx9wp7Rcv
YTT5qqYo2UccwXLcF9AoRIIMGgn5geOVPJkU2HClEmDidzyjX5KHXLpQWI7xY4FUTXW2k/pFswCf
uS5PyWEW4Yn4X+Sd2XLcyJZlf6Ws3yFzBxyTWVebFSOCEYzgFCQlSnqBcQTgmOfhb/oT6hvuj/UC
O6WkVJlpV231UNV5b9JSUipIKQh3P37O3mszAuuYESwfTfY1vVn8Tu1sruio2w2kcp7wtz8UkTCf
BjobTYUy8Dy6HJdoevQsXtCvM+gOEcUXeRWMnjS+RlWFIOSWnRxrZXQTVav7djPLPScUG7W11JOE
diqeQp2F6G/RJPIRgdPoTg1nPfbGyYRgzPfv+0StyowKYLlJZ2hWLHAVJcknRyN/bvWZyYncbOhT
5DN8gRMFW05vEzNmmcdXwhDnpQPqL1sL/xaoSL6K4Ynn+dZ8fDUl4MYN8IB4XQK8faSQzfOdMyZq
jdRnJkLtIryuC1bfCQu5r9fNpyAoT33QqEBeQ75kSvfGUJe+MSL7A62FxKtZHGh8LD9+/xEwpivK
Vx+Nxvtf/vbj5SVLc8hAmBciOMw35SeoLCEnPUF0AEvmY3LGSC1GJ2AeHffRJgjl0ue052EHF3HJ
owsbHVxaoZm17yu0sycoxtR0lnpbGIiif7UwdL7/CBGDvP/5tx9Lft9M4qn5NXS+HFOY6jhuKKWv
qf97KJPwuSOSseA/biH9nibH6aPacG6uyZ3YYoxeIUPZ1lvw8Bf6qI/xGoYihHYMg2tYG2vzoC8d
ubKv3CvFzcFgviijCTAq1nHCjGQIF9mEjzqfOmWyfz6aGBeDZ/5BUi4m1ItsmL56MaH4PjE/MV4A
/HGhel4xpewQ3dHGAelkb/ltzAfzQqyj7spKNsN4brhYaQkJINsYooB7G817aiZmq33K/Gs1P5EM
Bb74fsRELk+ZbDUMw4cT/eKvXX7p1nA2ZnSqLEgS2xjpvUScxPguxwBep3s0GdhtCth/+L572Gz3
LDEqv+P4SbL+n9RFs3e/ZHdoyZl1kpV5gkT283hZ3fEtG1cQUq+7+G4YNyYtcbyn9k38KFE/YUam
alJXHbkDKIMI8+hPFw4201tjh395pfJd8DWF+naaYs2uSpiKOKQZh8U32AXqnm12hTxqMT2g9gEz
MyFF1YRRzltz4dzZa/2xB3lKTNAKZSFLKF5jSL6vDtE2WHF7amDkggYijq14ba3VsG9hIxzttYci
1IUFQByvgGFybXEt5qsPi/76xkXu2q7ePuUqW/7OJyYtMueg85dEPUcJ2NWvXA8npMzDbSEJkdl4
zC5Xyet4LQktGxnagaIkwDc/jfNd017rfqf7DcgtMT2aXJlk8NJ110l3GQSHnOa9mpG9egUrlPkx
Hn/JzRtDCQPCZ5f/5OnrMKpXCb5gQ1nEGnE6cTJFbMptSkYXz4Fn3rkmMY+sKpAuvS0vw4MkSc0f
ubk+WcN+jD6N4PzdT8u43mxe/fRBFfcazCneVvdLODyZ4uFQSmASlApivPHq89j+DGcx9m8XGucL
u5Ndf106aAb+iQ4av8s1jWbsyXH5Qdsz49/q7DbNW0IKTqI6R7y0s+vh0i03URvdh5YgOhsevp/D
WcHnrQn7xiQ4ZQXW7BmWSbBLsoY3nAeMX49Z5v3Sg+DDS62XhlExURvclpYPJ73QcKhGxGwHQ7x2
XHUii72If0/xfdLgA9A7RPf0hJvmNEI7B6d1FsOJBQpzJvbbjj+zkobwkzcfpjMjfrTuQt4I98uv
z1Huiox//ucPqLM3c9PvUTL/3Khl+1Isdq3m50/1w2cmpWb5OUapxeX1w09IAMLxhcOinm5emi5t
v1mslt/5z/7H33xjd1OJb+zhOYvxH9D6jsHGv2/gfRuYKEnz6897f//2+NAUP/rOfnjl95af+OAr
wT0dV9pvzrHvoxb5Qfmugh5o2ab9g9/MxUHLbBLzrA3sjD7k7y0/9wOTFkY3by/51Sml9x+CIW0H
dy9IN+koEIbmT0PKrvOjPEjLel9YmblPRln7q5LGPTyhuQsPsbJD6AXCLl9lSYsnaTCAKhuxB3cl
7SVFuJd1RlaG25IOFQTitbUL5Nh9VMndGEfsRoWqGepPcVvuw252bv285lwy3NvRtYAytRkKxikP
1njO77Kx+0wMH0r1BneMkomztXRfXcxW8JjXeXQlJJZJneTEsLi1RsPkhgTMKgEQiy5Wlk2Sg0U2
+rMdjOKizuL0cqYFSHIBFWEwjfvWk+BA8pHOjh134EZTTP8pfpoyJJsyZ5MZLDPbhJ6iItIaFcNs
32RlcFYaaEZEsHecq65xiQxT64mjSI7+Ou4JnPbUuiw1SSfGQycysOyEMszOnKy7vDpMfqTYpiVY
teSUSfHJmN2kqqL32MZVstGB4cIMmOHDlZi5uOg4grotMqv/D3CG/8xK/Msu/L89df/494c/XsK8
8N1CBDhIU184NNqlYnV/X4jmQiq0AETiWCcl6Z1YwP/AkJSF6PguQ1HX+SGiFRe7icvdAndgmqb7
K3IBRqvMNN/7Pmm4O9I3bfQKcvG1LzPRd1Z2nRSsPit39mpW9XXVmea64TInd+HYa+ssG6bQ5Qpi
xb69r6Ql67MsNbPorME7bU4T/q7Jg9Che7gjYzVCMcnGpOKKF6rcS3dh5XXFfe01rnljtNpMt46D
47l8Mz/rNyN0uXiiw3kwt0QXtI9uT8R76DcThAcA/CcehupkMVar/tmrRgsPPbf/KGWDyJjV4RQL
r8F5Siq04qq0cemlniLtDft2io/bWgzdUSCIdlpM3gy/RkQOsAudsZtgmA36tEU0qHrsi85iFA+s
ntv6Yh7vFxu5qhkppsxMt024mBsKk/yJMqbpPU5I8LNb3cHrrVoMG+PU4vpoBhvPg1WuU2QihKMI
ueFd71el6u97hp/otIzKhYBCYzbsUoTOrcu7FRJwl+hKrWVV35nAKVzR6r1oM/tctqWxq5loPlsY
WTZhGDIAnMCzpH0y4WJJC0wcNo3ObITzXs1U28HUgPxRIV58JwTp1M6oLYkiOXXb4YtbNdWtiiZ3
Y3lF/CAq9TBZXLJCrALllNE77/Jn5pRc1FRvr0IBAdH2vo4RF8U2pRzJEdmv6ER526wfGJHn1PVN
nFw3RpqvDGew12UDOsXJaHhEotSPlSY9JC1mTH4qbtd2Gdd3kxEeyh4QpWu3N1GrD1Y9+/s8ZLLg
pxirSr5nJ34z59z4GmsjTY360oVQZYTgIh0Gndt0mDCjhi3hBzOuFNuDQxPUmomkgeHENcYvbWal
eNF6KVfzjEnSjwkcDpF225NNdkNLB2cIm6d4SusDU6MZBFBZHns7Q3Q22C8iI2lwsjASzXlxq4N2
X6XRTJ+eVEdJngvpNeVNP3cGSnmQXV0Onjt1BhLtE31WlJk+hVF6U8XjQ8OOfZnFw51tM4ewU+mv
+pLgEpuh9maqGF/4hoGnNghiLtPmMR3m5Y4DB4uR9WU3y0u7mw8idIbTsi/H9VBMGBfS4lpWeMvE
6F67fgJ/O80PCj7uZBFGgFwGf4q0+7u8VyQaifKjCDI8VBg/p4TcTU4e3klvybTJxIM/edW+MLoZ
lCD1pTdBEUwlh06Xxj2cfb6tKsDvkNU+QVLB2cD1fiPMotnWXvDUGOY1LFdE5mEHGHwUw1nqo2uo
SvSLRTfRrK1nd2WnHrgvG5/L0KJPV+J6TApcwx7wGwjB1jroqi99uOQl9oRZDhZ9/Kzynw0bdGWi
091Qtq9VYNyKzOO/jOGj1wKGigR3Z1WWtKYqD41/feeEM0+s2jlDchMq5Kq0NUmDKEAjzCaSv8KT
PXWyST92dK6iILjMgwodha2uyolSwJPqwsvlXlbU4+4gYsJjmwzCayLOkrKHKzNZj47HjS9p8501
89qoTZ4jr7j2pYNUtS5vQwAX+57mBJcZJU7brCS6zssOKh7YbBR9uVY3Fybh1cAy6GMrUVCK4y3o
pfNQpPVFN9O4lLXx0cvxVumYvad2WRYTGMjEQ+A6avteqPpOiCBiRS4ZoVUHjyy+CX3vMYnFK/SS
80X+EBfQA2unjDCa0ezhFpFw+7SJ1EsJvJQeLlqChOkYJhiDsqFxdr6mm46spGGwUrUri75fFtrZ
puiDfY8khSudg8gzf2pz+FJNVGLps1AppGrCIyvoDaZRTNZABzIrDvIbbeS0F63+zBrq69iLEGnV
LojVSOe7yBenU2pxySPmcvCNYtUHur2ehxgDGsSL1airfFUtKU+ZF1TMEHgX8lqCNk+46jdmfc5e
/OSy7QO9R5FbBRXxsU36xdFGCeIU+EeU5e5lUgsbYW/UrHqJIx66RnyIM32n7Pi+DSC45jwqYW8A
R7FtbGmRl29QH7EBCDB/asRAxIpCCFTEBDcx99KOfVGn5WOsASVmHsEQagkZM+pzK8D82/uaoByD
loHiWMnc8JxGF3OAhIg89v27WRA13djeWZXFYH1tBMd+lbyim9Erf3Y+xmxZ6zganhy2B3hXybCq
k/IoXVqZekpviF/EVB5iT5cwrKl3B4DyjfexCUlwCiamuLNlfCynjgmrVTSIhryjF5NClmmmR6pr
Xq1B30eNzyCnYZIQMMfAmQaOTEuxLtJqHQrsNEQ2fA4q/KtNljyH2DKNqHtkJzvWkXoaYkFmoaS+
nFL0xnbGVG1IE5N7MZ3KDFl6l1nz9TQj1XZyaA4FIw1ons+DjskDG6xoy/fitshwH5SyvUqanv5f
XVs70ecPlh37eBrl56zTX9MIkF9suMvYMqAx6aavIg46Ql9TzQ6KAKZOszIE5DDmjJgr37/s0yw0
L92pzg8TxQCtzf+sG+t/5WsmFOy/umb+kcTk2z3z7aXfy1tqWLR3CPeoVNHfvkd0Wx9stLBC8X97
Ee79LulDWuJLZLooYT3HtMQ7aYn64PqIVTzFHZUXW/JXylvTWS6SP5S3i7LEZsNVDgpC52dJnx9M
tZ2OcblX9JCtvFyZMY1K9apY/Ap9QjLpQ2U6uzm1thw257M1boyCRFG7SXBXp3WD1zgKP42B2mkm
fsj0os1kGaQ+jpXE0TqzcVPydmDs3Gcryxi5UeRmboAyXvAgv6DcwvaY+DK9T5IRoaBbgpkly9El
KWmUwD90aQC9c8AL7VuhOUgMZwxBo/oursBSGM+lnLRDyee55gZUzAlLuvvc2cvtrWvTczfnNxbG
HDqrmGJy21EmYlNlEmblfkkf1LOvtDRCWj1FfOcFamsFznCmec8Q/BkO+YDDWeij65o9fHAjc96U
EpIufxint176JWs9Zs1fQ+6iZjxtQpWwxxBi0ZvM+G3UhRwGaYF/H/blaWXj65JDesDfRVIhh1na
Q9QU1n04muPaDUEyN2jT4hHGJb2qzKQJ7p9Lw//a9/JgOOZZIZYJR9tvBcjcicrAcO7zCa5Tiqps
Su5qH8bAcNpCRna7XoFnbTaufgwDQmVKeeOHgJAigbl9uJ6iqzkkdtatzt3E+YQUmuRSxdua4E9r
cKxiaK398ED7YD8Mw0tBGG3Pp9Sc16o3oYka565GTjFGDDrby4xvfDz0gBMmJuYbPRJp2gEYLmg7
Oy2QZWfc+MFwZvfJhc77V7TY8HMDDN7jbWIK/8Qoofs1xW6suAQ4A7d9oV6tkUCVHnOG9h+siMGH
pWlzoEqZ4q+ax4xis8Uz6e/mCq+oY6wTf0ImSi5CWQRfXafez3V9iB1Gcl3JkIfP7+O9iTzvqGuf
Oob9OZcfp6kjTWSgIe8f5tH51AwvRqIOqT8fx0FQrzNz75DGZM02lNbKs3tY2O0qaQQxZ+rCINMm
SsLTknI8wRTa9/rjZARMcTBTleWpjO0jzrFPAXjBcvaeDX/coWO8m627NocFibalpIedB9N2wuFn
Ru5nL8xdeo40rhnp4n9m215OBi6cuGR8r9l3jvXR7IerxG73LcMTSQ5FIMxtN6ApCYf6RjfZmZFn
m7x7DHOCheK+ZrAHA42hQFXyv21tQVBeGjFUukuO9nxhec0WKeXHKvVwNBrVjtAL4h6b4cJzXWjd
4kka0as762Mrmk/CrR5Ss7WRiHirXlXHtCO6Lg/v5GzeR3iFQ9dbv9tsf+MzvecxIbP7ed9ybM9c
Nk+CmNFML/vq+2u50RWxpaKReTsCCWgHJ24Y4Xh0bTrMaSz2Wavzq9zHF5+FF4uu+rlqtw3fa3dK
tl2B5hO50njI7BbeV48407Il1vc566FVJvl1KCSBRBMQce7P3sYG7taX6tGPfUYpxrOGTWsR3dRV
izJsgYqlxoWXXAY0vSi5xnzftdPNNJWvRaV2VsTIKqtCOO1Z3GwkI4kcuqfpFR+1QKxmaOtLlYmr
FlU43Iocf2uYH+ul2WaAQltJDbLe9E/7rMFob4g1lIIVq3IdTpSaoiQKqg8f0iK7ikDSJeTLOlEI
awqxnO9XKxWQsawQNpOJVPrjFb29BC81kwJN3pGXxvs4XrZkVGiOdVGN8x1iYR4EvSkKFAiMERA7
taetKrZ16MPkHR1UW92Lg2+n83B79flnWQxHT7VnFvMCrx73qdS37MDnvVZQhKeDEWUHB2H0qBGD
TYBQpgI7RQSl02ljYqe7gKUvI6ZLnXyNgt7fBA3quwARkvSax7dpJLf3k7q8M5hvOOgF5nNhAVh2
Z7hIk057RhmJE0MB8BG/UP+trW5c2v+Z+7eoaNQSfv4XjfM0fcmfX/6wX7e88ntBIz64lnQ9KRCl
2j9qZeUHYVFH0CUD+4jd4PeCxvtgebSyfUGVi4x1Ka6+aWW9D3hxsAPRbMecxCf+lYJmiYz/sZ7h
zyQpi0zPI3TEU0s77127Lu76JpFzSAJfJj5jRkDlOAfceh2rP+2TPP6UWjTCs8nwuYPk9S2agVXY
W5s8V/K2RlrZlVJ9CuYea14uKsBUjbsO+65dEUvsMRjL7sp2qHDKD9RJYZE+Fo7aZyVh7RQo2XoU
ZbrLkpfCquVZxT0hz1xUXGGWr2snKCC5iCQ/I9yT0mVavLFB73AbUEBz7MaY4YvMFTLwdJB31RC0
x2G0EKtLburIdqR7J8salPgU0L7oKzvMThthRf9p7rj/yhU7uui/er5XyBAf/vHvRfPHTzivffeE
8zS6DjLs35Jzvjek5QcKcglf1bEXH9o7C46HQ40HjnER9hifydW3x9v5IJkJCbJvlOkjLjJ/5fFG
OP7j483X8HyHZrlp0jCX9k9C8NGeg14Edrafp5bS1TBnMDl5XefHtgiM+uvc1Vc5N0qo84HyyPGU
xXWQUZa3Lc/4MECP63N31fekLNTDfF1nvr+vWRLRyWwHOFiZubdafKG3hF4QTkw9uBlutXQyL/Af
0FGKQHpLhAprmdQe4+HeVtfSccjyVHo2Dl5pOWs1TnRrnCjnhuxoRuYSNpRdGwHtA3um56wBatSG
rHb+6KeHnKYXao+hQ2IUCoYwTXGayBECUx011KO+1UK76zSciYaVtuvtIN2WdP+/mDZFteZKgGpP
tZ8MALEPBYYkciitqKS7JrjWxhuO3ziCixbUD1FhQ/8LCsfbxan0SBbwRxtWRtTRSW+ULq8CiR7W
5TJ+goeHvB4resyart43MnG/VLSUMQcTygmtwZwJtbHK7tHwVHTKNYqGk5hyDb4xVOhxXbiutEM6
BuoytbDrFv5eD8QVuAZKS5NkrU3tBpAPq2TUp73vPvO2c1QGvW2u3ZwO+iqUFW/D23P/25D2t+qJ
qe17K+tPP/1fzI/557/V3FdQAv758bXqHtq6+JdVvACUw4c/WeV8iu+rnCkvBwSxVGqBii6f/fsy
x2vHpAbbhvjNNfd9oTMAdj3MdqBMOWLksgf8vtCxu3KOMThefCKY975Nw3/4lvwZcPQ/zJ2wp7rs
MpyXbB6e+9NKj0zhEJ881FT1RjVtMhxXHAZIBA03mVHFvFnLsjyOwqtpWCxnweI+M5LFiIYArn+K
3uxpfkMlvrYG7hxrt+9xSaTurJCYOw3GrMon1e7IPAhWX8lNphs8zVLU6M3rvvjal9o8+lPmX5Uc
7ghsZDCcm1Xm7Kw4KXb1jFFxg5/JGTHzO5cDIiOyeMsqvXL8wNqWmmyjUDjGRNCHX9znzage7H4m
dcOz1HR0Da1vpqAvP6va6B69Og0uROMRUldCXyKexGdZ8ZruUTpZhdPQL8g9fluBQk3ul3xZlggA
H5tloXrLkjWWxcuYnHVsL0u6flvd+m2lG2+L/m39O+VQEwq97ArybYeopxAmauQURJk3OkYsH6eT
wRRqKFjItTWrV9vq/RtjiIs7PRVYelPU4oVTkMSpm/Mw1CRveky1TCfKziVjMDJjwivwz8EmMwrv
cugQyVpuf9a15S2T+/FlsiPuW40TqmvbnXHQuzmOuSzg2oPaasSd48Iqyh1ZnHnFaK6kG0DrS+rs
uqkjwiRm0/4ydtzUGUrZkKRsP/tsEXKD0b6rbqZibOpjNVlcWDDXXQ62NM7yCdq76MMBjVFfRxAi
NI2dc4rn17YnHalRC6oqlcwJYih02y7OauMk9mtGS4v1xzc4NGmvhB630qCRd1NOBHhWdPMiZm/R
7paINRlmWDvXrcGg6nKGgVvyLJ6IoXD8de4M3BildibYdLC1auvAF8qSjVlMfPsmrs4EMZJHUtTD
NnD65EumO2YLLLujRSIUgIW4PXrVpLe649Icj3pK1k2HR+UwJnMlZnJUbe+0tnPvwpiQIltBxvuo
DVF5ewdwPYTBSKkhulNhbp4FLo8e58HU5HyLyh4CakaEToNxhlzRzD41ayQIBj2/cF9UCNp0FaKu
61PkY83UG69DpetDOIyfWwWJJPDggVlWOHwxIqgMVi1GsivGvti0Q8ZdRZVzdmYagpkeRwUWzFjY
ycd5sWW2bw7NxMGs2b/5Ntm45mPpZZ6zEdFgEAfWq4UY0yFpCCx7RknuhthA9eIIdXWQXbe6Cu7t
N8Not3hH+zcbqflmKVVDU2AvVW1GuzlSzpn5ZkD9exwtbON/frRsmqfi8eX5D+3bdG7fHSloihAU
IRAyfaQ7C9zg+5EiPyxNBhtJEaGMHB2/144uXWBvQRuwnum/LiqHb0cKmiLfpgssUCk5DiKaXzlS
pKQK/eFuJPkkii+OOskkNsD/6W4UlmjAR51ViGWaxXUKbSaXs6QNoAdxJyuNR9amRQjRYecvA/7J
ssvbYWhu6jptT8eqJsNpwlNiT3haxu6q72xmLmIeN14Wfq38Ntnivw5POtYyHaAGcm9t27tQJ+5V
2Y7zEZD7NlYREdB9BDZrxmmi0Q7sIyniV3NGK5xUrrcKBpTJOKHRMhVBeFShE2+8JrwvMgXH356s
HWPjaZ+ms3NpzHOBz6TxEXaa6Kj9qQ/PZe3ZDNZogwUNMQHZsfflXtsKn1CqLfdcaaXvZdD3N2ma
naZTzh5gJ0Bk1UTHWhmQhoqS4jC2mq+x05EPb1aQ91Rggu7DcHKW1b0VgxuVqLgDy9MHv7ST+6hL
TH+j6oxhC3Pyiow54qMmeZ73E1rMFNu3rXnLOpCKSA86AJp9dm51TXpJk0lAPHP05/RNLVUuwilN
N+mkW8RUapFVxYvAal6kVtkiumLI+ThHNlFvpW9vhxoVfb6ItFLUWnZnwVxEvtXR7NkPb5IutF3e
IvIyWuRekynp+ZtR4Z0Mb3ow8aYNaxaZWL8Ixv4eG8NfDoG2LzlZXum/rF7Kl+c/VjoJPsG7itNk
JXNPdN8ugizPd9uDR6Fns2nQIXnbA77RHewPiJywEaMHhLnAuPL37cH+ILmlgkVxXFf8ssvY/ZHu
QHoMQioILBYaKI+p09Kjed864c8e52KaNJlTvvPY0+JBn4fPw+HoG0IjPVQ6NsJ9MgwtdO4e+HM+
YpxtcdkT1NdGxl4HI81nuKyS7vrKqhRUdN/awXjYp7m8KQzrUvshmV0d3flqcpLTygU0jFn+Zmyc
GsJ1LU+WkcFq9AgZ5E8Z0vLHWL8UD3gQnZGJg7ZNcpNN4lnhBdwk1eKHaj0FY1tE/U0pppuwwRoW
skEUERoiDM4uq96gh6qN1LrHEwMVTVYF81cTAAxlULCKGz6f1YFtaWscgL3X7jt3vg5EQqexw+sH
tt46kzmotyhN09NAldXRqydoUn31MhR1s53mjtlzVmBwKHXx5IwE1/t9H5yRd3oZ98QK4usHsDqT
4pekPk0eNiAsH964SXrKlsJchuP2tM5q3k+7GPCEGD4A9LrACWLIBKxU6LbboqDETRtwi1Y4tuQC
5q5Y5+XwmA42SNAyisLz5RyIDkkF5eLURspwPyT5feHM8lCkQ9eezbOinC+VCueV1xktf+5QQvg3
SGB3ywzfRTZcmaqlETzfy94WByO1AdelIt+XrmE+9YnRokmbJdGsM8DikIE1HnnrMPvJq+/j7q2L
oN4bTADjrTH5JKJmwiE1W3kds35dAHGtWg6IlqIcTetwRDwGvdUc+Us2tAVAxXeVuSjNWjJdlNOa
e9eFN2HXAQrQtsztTzIqjW1vR2AOldAbs8Y81Ft+fGkbOMK7WUfbMhl93C2UT8G2Ve2XOHLTp0wZ
MdRuw/Jf7HRyt4UcCKebOrwELMJ0i6wNR7IXxmdh2yZHR1qoUSJLWFe2W8af+Dan1yJqyx2laH7V
I9mfJCKQaZqs49AjCBMG0repsq1tl5nh1mTssC+yXFznKi7WeQZGtPJKbGyV2pjDrFbvqpPf7pLv
hyPcXN8d80sKFJQEpVwTMSX65aV5+34dc8eY+Guk4FPawuOE99EdGEN4OlWI9LxcPP49tnYm4X9e
823RtNcvf4zsUYKXft/UxYcFKAUWhx6fDzzi3aZOSBMlHTJzOtL/txz8tql7H2zbZYgPkMX5TX3+
e80H6ALED21EG+0RKIhfaCPQs/jhYUDczsVcLJMyqlILKcFPbYSimLMYaVBFfj1B7eUS2Z6T3Z4v
Ie6VTfTA9exY3KrfUt5To00QWdbopNvclOtmWeWlNUWnIzNd/L+jQXy39lWwLuzB2SWuSnZpVFgX
RTfqFQIb91lleEOGSUp0qL6H4XgieI9L/o2dmzPt8eymFngWM8dsPuYTbjK3XlAqpemROgHD24kb
1Cg6lNeaZbtOtUpXTqqeS0cFZxr59tpwZLaetCE/x2362Vq8sZCI5MaIGrwYqe9MFzLIr5gFDcun
FPsha4nzpmNAnl2o74xybPZhrM66ZPrETf01cP36lMWoofkHTOx9QaCRNMU26AFsdZVTfhlsv97N
ZVRsVEg+RVkDP84L3GCh19xpEsQLdAVxbR1VxeCpGXHfzLT2V3M5f8nyBMJ6i/SvnUBUJx0CoBMv
IlA6isvrwXRwXztpgqmoEABxKsu4VknKedQM+WyfiKxd1EvkUUUH3BgRh0TlojWs1AA9dwjx82uR
kJacA3FMQfUinYJXPrXmeRTJsNjKXNcr1xcccHVxmOYGmi9fB5EmR24e0mOZuxavetHcGSknZ5R5
E5rV0X7M6iw7DIVdVI+at0/iVU7z+gKkjmv9P/DB/js2JblD/fkusu/+8b/rlz+Jc+OV7zYRkyG2
ZMmjal9GYO8rQ9qKbOqWY5sEqv1wcQT5JZgu4ERZGoS86vdNBPH7cmNk7/ElFeevbCI/FYZvewgZ
S1LYlsR7DNDvxwOlUFYhrSQlpbnQN6h2jfuUKsl/7NM2sMFRBlW68yr8aNbbg6HfHhLlhnFyMcHL
4opB9FaoadnTh9wYjeG+loPZBSdVWZfWBSLe6onnCt3HmBX1PpbIabPKvEJmejWo5GtQ0TNXSP+A
bVmSnNbBAQtSkyJtigIiGZWUDF8RHXU3phkX2A2j/ClOTDJNcgHmllzTjRfN1SZufX1alVN+OpU5
emA4GekXL8JciJZIbFA1o5KnzCBnXu8bs/nso/kizxIBbThS/ghufp0tPiOu2NPsI/61aZ6CEgBu
Erd7I2B40dnovxG0uGtpDP15VOBgLHr6eoMzfxEL4CSxxo+5NS6RIij4Bhzk5DCOw8lUGSPKefGU
W00Jkq9vt4HkEi5qcYdcvf9bTAHA3P3Vgjt/yB6e6/iZpfVmTTt7/tf/8V2Wt7z0+4qTKOxoulge
py0Xsvd3MZOui4v4zmTd+G+GlG/Htgsmyl5m1b7D+I3l+H7FcQFj3Myvk75Iu+ZXVpzHl39XwqEK
tJG3MEs3MZSx5pyfVtyUpkYWhEh68qmpKSWd6DKoi+mT65K0YFrJx2ZEma+69ikVzNdmV1xF9nSJ
zG9LjKeBQqPbtUZ2NvLb1nVlHhkyv4g06Y6BQrbG7aUjrsGbo41Zzepg+LO85cs9iGxuoCaJqdsN
GNC2Jml6X61RXdKfQR46ls4h7LEI1HXiRFh/u/wuk0n2CvZYbIfWcw8NNdLahLG3jqboWDt6obYn
+MIjs34cuWISdtYYp2naOusMc9tmBF14U3vVbZOl7om5tLfF0uj2xwskeyz5QBL4VWVRyUywWudt
hUMhx9vw1idv0oUyl6aK9nnUqGtobPTU56KcXoKxvjXpt/dL473xcNF5U3wwPATzyobaP9GeF299
+il/jmg6n1qhTwIHqI9T3wvcvaHNYC0BTf8d6mU0G3+18C4wfLI3//F0/e2131eehUhEMCZg0eGw
XDqh37sgYNgchxkaxTRH3aJF/bby7A8uQFmkqrjwftKPEPSHLApsps1CYQH8WnTp8tf6aemx8Pja
yHX5Sqz0Hw87RlwMqvOy3cd2fOsKfRFIvS/S9mhk3WGgbsoq9yYIzasoL87LmskcsuyrVj0fxk15
bo0pTmzBNbYuI9IxuspWh1wZiqlKj53Zu6pxcgo39WEnHMISZCYjolU2Ra9Z0nob0bY7I1fqNMxT
vAY2OPV2MkEBaGn9H/LOZDtuJNuyv5I/AC30zbC8pbuzJ0VKnGCRooS+NQAG4LferKbvx2obFKGg
FKGopWlqmLHSKcoFXLt27zn7VOsqxRxi9nW2Y0d16Udc1PvR5bbeC/btkx9cJqIvTzG3cWNu3zsC
OIJnskUe6/xIk+Hupqib13PUzu5m9jvmswo1aJbe9MXUAAwQEzruYoUjNOAS1mMdrL0RVKGtoIXY
KGGY+IRI5SCPFNgwhXAYK9ShH5HfVsaWh8W0Ioq9SnLALYX1xOpjZ3rTaqZZWQ3ThTmmG1+ZvlsF
ULRT6GLDiGlBM7x+N5TY9clhepyz6T7O0LjDI2sZKtRuwi5IWycoZ8vZLs7yQX7o0eB1vLFkaEu2
YYa90yphraxKv4SUzs+scof/BWFDj68zdKe4yfR9IkKGKdOwCWeSLGoYRCLea5F1xdZy1wx3Q2k8
ub1+cHnaV760UcxBttnEsXuyhbDWeth9Cgxm4BZKOyDL2wBzfilagEFJAxupBDCPPQq2VnIYkvkT
agQEiWr/BG1Oj6xV42ZXGNRwrZbaJfSt5AyjOhE8DcUWooiERUaveE1qvLMm6RXBplIImnrBlog5
GNJBXWkIc6UmZN7tw0o3z0aEhn0jbxkNlUfTA6LlZZexcWEoZaK7iBRd5IoWrFTEi3XIPysjPhtR
o6/UjbnSOSaje6NpoXav1m1KB8nB6R9DAaqqVCpJzRlOZmL4yleCjQsp5QSbC63na2+ez5UgiggL
zFUjnPnIzBuvljTY8SLNjBTDyqmh0Wn9aUow4GQ2ITnGaH/4PUrrvwqXLqr2c/6zwvq9bInBrYky
yWfQpjqQvwqrQeNim0C5l4qrFkN/Flb/nZr4espCi3oJ4dxfLY3/DvcstZt5dMBc+Nd8tPyc78uq
CcHza/g03vngR+FSiy4ot6Z8PHo1QBtuogVkkEAnbHg3FWqZGtkNOtNGq+lRUF7c53bV2qucmMUN
z2m/rdh55wRNOPrWTRLBDleUh9JDfrPGVbkJuo+ZC+lodqzoOUrEsdVFcV1ms8MiSipmjuZQYZrS
hSRX31ZxdTH7vBkr9h0p3Eg38ZxVGLU52U5T215L1y24kGdxvMYuheTema1m1xo5Xqsgn31gRkkz
40tLcqhESGO1ze/xLPPY/fxCfPG//3du+uQfb8Q4tr/rz03DZaQG7sE1YWG/eZhNuKuc0axRf8Qz
BO8wkUNh8HigGaG93ZV4fIhTHbUP9fCX44B1NTb73jbjIOUz4HRjM2dpo3Ypb2SmTq7TLudTf3R6
WaI/qBoyNJrA6VCNNUWK3bd2CPCGTHVizSpx+eXgCiu7LHaJrVlX3cAxjqR0QqHcuc5NBv15bSfK
otahAzl6RYvLoee5DRJ1uPiiW2uN1F506W1x3fbrIfDiw2jpF17ZF1wXm3wDhPq8KY2DKBB50BEn
hpFuSpnah04P8EqLslp7eQP8ZwjgpHSkPWYNdpk8BSQqvLC6wBRarAdZlEeNgRVHDXmN0dq1YudZ
02sMM8KA2E08nEeEEjCIkydq3Od2Ym/tRmTbeezJCnbmXMiNZ0GXryPhz7tQ09PgQP6auSoEBhD2
OM021MtmPAQkgacbZywC1H58aWqiJkN9HVXmgJcvdAna1dPYmVHX4/44hHakBQD94oDFUUgrMZ5I
nomyQ0M8m7nHSyWB8sSLN7/1QPbtNZKbz3PMmhaSlUzLnnCYWB/Gck60O82aiu7M7nADQomyBrBb
QYVeXC9YkIMCQValdW3fAwxKpwfsSdgLULhk1rZpwv6+Fr52h8m+O8WuhKsfNyQBikSyAMuZbRwQ
OJXdjkNTA39UBvp9gof2xsGncY/VLgC1OETGkykJM9FnEncqZzSP6Yxx1zSGGqH9bMWX9BSkQMVh
kW5d2U6fC+yF9s5ldPGAVsq7RqVpvhdNKw6TbafnlNRXU5D4oxfIEYPU/BgSNjmlJjmQfnMbW/2V
r03TnqHlXUnYoeEXLlIUthCQyAbySrDasCMnBqFsHkRj70VdPFdB8aQnGhYwGPNbHVLoym11WkLm
qfic48e0yW5bNz+324yUtUbeJHRcm1afeXbpJ89kTm9Ihnq81nPJGDE95pb2xStG7qughbkq1M8D
Tuk0819ysAZrR9rAnpiq3ogUhQKW/AfP7s9dsOpbM29iKE7+Y0QF2c+p+4hXjgk3orOjNqaQ6TO7
x6rW6cSAZdB0U9w5ez8LvCt9FDEZbpiSsOgXa61rnlw/JsgmKfmCqqYQkGyd9iqaLMhRVs+WHbfm
VTaSXt011kuXVyM7NJFde5Mw3Zvfo+ZzUft5zb98fn1+pYcR/zyU4bPfroaIZBBeMsNwv0qs3xR9
4x3qGew+7tcYEOrxnx2Mh44TcyULE5030nzbwbjvlFbaR8VtIej2g18ag6IA/VvR55YSsAfncTKZ
8age503RnyZ3oJxhuuLX7H3SoEZiuIqgPKOl/aRDnI76dEJbkuGlGU5x3m880mSjFAWyNMxjTNjz
xtVF+IL8+D5LfQKTL8Ms0lYe9wmfkAIBQK+qSQOebCBeBXc/hzGJW+lPkykfvTC4c4fuPoY2mMV4
z2Ps+xUEgt0UWuFKaytiYxuD1bVNlrM/+k+Br5XgT/dJ8CU16W+k1yeHzLY3mj521zaC2p1phqAJ
c4kqrvIyLdqgPTtyuTtlvZ7PfCJV+H5H7oXBrQ3lAupSwjypwIZ26izztvDcaYsiSu76/Glu9vas
Xfa6DXa7TscGvIh3U+QNQydcmORomoAnKsuO3qOw5v6ltw8exxbWMykvId6nj9g7qBJtBx/MjoPi
PhpprUTiQ4D0w+m2T4g9Ybf+wlJHQYYmabKRLvNTXBYgqAGu5OdaKPJrzm7jciJYmGisuj+bo9cK
M+hVPmVcXpqIHKmqMc7JRJ2edHQ8F7OU8VbrFf9Cjbl0NfAy1eRLjcAGNQzr1VhsXiZkmt09h2po
hjzbPgmUnNtgmakFarw2q0Fbz8StYfIm1QhOMItzidS9iKZk3g+BDbI1tS61tj9kpp/eNZy5EMTa
iUX+vpWSWfPvUVl4xX5eWa6f2/afld5cvL8rK8SVmFw6PB5ytNtvyooiDNneondRQynazD/LivvO
NgkE0JUCz3QUwv/bdgULNvgvHwKRKgaG/kuWDkxOP5YV1zNRZuCpUtCxv5UVZeMBxtMlx6JJXvUx
GDZ6TEZv5SRYqBGGsKDtzyophoMwu/SDPXhhtHOyAfeF0OxYP5jFULy0jlvdFuWQPlR1Z2dw9/xi
CyGBfE2hB8l9NIlHLMzDWh99sW0YxJ0NsfwSpsZVnfrVymRfGBkJefUFL7qdBtW1PxH011ZIaaGA
tdpT5nXZHYaHmalMNI2fcuGH+4CFJK4recUK+GWYRX/I594+sw2ZvMfQW5MK6+XXrlJOJEpD0WTd
iJxCKStspbGQSm3BFj3fg1cZVvUixggmx9vHSqHR+yMD3VjpNhBokB+CVwJJx6DUHbmU5PUqxYel
tB+ldNOtVHoQR0ptT0yvQ3Kqkos4COQI+tOTK1epSUgCJpUzVBqTRnRnjZyYT9vi2kSG0is9SpNA
AEEsiUglXgQrPuyHZh0qHYuwKkyxjEJHif5vPvNqC7AFvyYA6xB+Jhkm9tWsNYg8gAdZX2a+E7ni
MbONdW9KkoVp8BJ8WyEx4a43ILgxOg9QdNekRIZGrjNuxCKsh5NRnZms2M5kYsjzQEAb4ndAjS+V
Ll8L8ycMvuKzORWI9j1fYZqVkr9dRP1mhx9t7y6Sf3OR//uLFSBdsms6FWPTL4k2GFRTYLUaAusq
UZk34TwGRPsuWTjZrHJxLE/ZV0ZuLxhK0RSdfAb8a3sSt2JKwy1mH+7vtXfeFv6jNno0lJbdhsa2
UZE8mGhDok85T+kX++qikp22H0OM6JiHVKYPktU0XxuxsEia6VTuD/0dMy9ndnqO0yUbqF9ygmIV
GZQs6UGhChJKbJUpVKh4odYqjBdHQK9Qf0173RsTLd8wrEcVTeRGdXsaVVwRu2z6w2kJU3EGVx49
Gu9j2MYgzhv+xPkKHkFkrxjG+QOkD3zPiR/07Nb9sLgyGpK0W73C922LeeOPBOfttc4OSKlzguYm
qybtumfUElzZXvslbMl1xeXuXNuNqYg2Pf+CVZxM5IHmoe1dtZ1MiG6YJGgjICjlfpjyjtgvV8js
2DoRYwY7Hwx4Ufx6yEkMBHWpgeyAv7IDc7gOw3OJqPW3OCz8fx09/H8C7b5tCdVPedOQGiorz+ZW
46nJ2puTgwUixdpxcLvSc34/UmNqBrUO/84fNsG/1vKsHN/C7n5lSWg4P64qAOkELAlRlNMT6Ywh
vu9HU0imtrTLgQfIOJ8CiB1J4ZxGzWIOzCV2aodNlHXneWZcZGP3sSvDE4laq0l4t2VuvB/SbqcT
RCIqM6LaDS/jqO24sl4NHWjTXNzh6jMZtaso6oGBOq5ySXj3rL1HL3KR9lqPkO+GgfKlzROZJ0Qs
4VtrxyzFAegL9tqGxtA5glH0FE1RS5uKFlEdNPHABd7DHmIltnlsGYVErLkjYhaqIYAaazskUYwB
fV8fXCf1oF9INAbg1MV5L8mhnsYZBn33qOOOv07Cho2dpkTlbkW2SxMM1/2soXqzXMg4kVUkr67f
Zi/61+GEmlP4k29tQ61Q3OP+MUq1ZgWkvju1X8cby6ijHiEXMdEkYGuZgrDYCF9srSgv9NQ6NqVF
YDXbkjIbxyO7TvyAWbsXcfGhy7MzX0gSsPPxS9eALjPL4apzI+jVagSDv79fG275OcfLqPflLtVE
QboWv6EwDrb64kREGjxTnJZpjgW0ymnrg0zJRbBnhD+udUzMeOuZKem8wz4nfbbCnKOMIqONAMjD
aJJDM9GHhi0P2gWYJB53+7ELbpSr36s17aVWI6XYkI92Z3xx1KSJpTFw83gu+amVd6ExXbkQup2u
Df5FPhbxSYwvtfmpAHmvD68TlJAyyzqiXmai0IBMkwCRaNqqxJLJlHTraYyXCrDyEskXcl5Y9mwA
aoedAdnxIqeE6ufoSw+/RfHCF/xvnW5CfuCz+M/l5+inHS8/4Fvd0t/ZqAe9gDhNdgLKiP9tx4p9
36Vq2TYWCQah1Iw/O15fEXE5mhRVE+GQyw/8s3D55Ai6ShK+CBlZzP6KJlH14t8PT/mNAiVVAPeJ
AHLx8L+5R8NH6yuvxqOv+3ctkJnNKEG0p0kHRXw2Tcyy5qfOdp/tcgR5n30cy+qjD7UbsRuASoRE
lTY9M4e86g0N+hkRd62XnQWxfkGh/IiCQJ57s3dRyxJahhy4tsbNx2QMXFKMvHu31x6myv3gI1s0
bAlaurifU3TnJemdo3EIZ+j5pncpbBJeQP+NgtBrM6uuSy15ZY21yrgt6g3h9GlFTBRWY6yAW4yD
HypPO+CiIEUJZH8dNiesZzdGHSOhY5vWJsMqFCDepBmfaniO/Yg+HpH8ztH88znQP/XhwwTIeqz1
FwyRIQZq8y6cGMdh/ps8f+sRHyMJbJB1hY9lLjY0EsAbs3Dd9vFLPKNOLKOcfCn6Yyfa9V35YlTt
FnXjRg+JM5hCbUuTvXG7dO0APPQJ1iqK24p7+dC6a40xdQPCk7zAPbIziijpxNpwFrAOjpr3EqCp
4+ZPXVof+oH3OiN3kCTreqj3ud4QAhCe/CDdsEzCrtcfif0684dwD/t1Yw3jedKCIsfFuilzd+3w
PYY+NYv8KgMMd0MISUzqj2jDtck12CQ2Jp29g2izSwsFaBlyGSIpJevrzTCDZ0y6bSSA6INjjT39
FDj5Wa8TTOyJvcjkTWeQ/jEnH6faYErh7+rY7QEqlO7zmLElEgHXAMfP+oMuLM6I+HIqx+xz6aTr
QnqG3Fr65L0Y9Xgbe1FLlMXsXzi5mW7mKanqXU4Q4lVEc7ByHYbsuzxqtpIpPNUSpmqDeZFcY32G
YVlmgl40ua1YbO36lHGm21abGdBjascvY/tkBVfIUlhbtbeMwlfMQd/n+sPIg1QHKfnJXkOy0H9/
haQq/bvy6xb5ifjP/2mTuf5MIfxB/fXHx9/UR8QdFCDLVP46Hx3Xt/oI4gG7DYl/jvODE8d9x6oH
Dw6GGwTa1K6/6qNDvYURTLG1LRN7avArBRIZzI8FUiUHugwXAEeg4P9xWVr3QYdWIcmOnZWzngi7
4HNZlNqwbl1NhLtAdhHcQAMoSaYbNc41qWIdEAQIcGdQnbTxGBnARSZQpBur07xtaEKzJQkr2vSS
bFbMoozCwRi5rX0rB+NDCiB07+nuMXbtK6fNDzJH0Ghh06nCDkNN5e61sUB2iWx7LRGr3nTKroK7
575vDEy2maldiW6wHsucJHaTGAUghu7KNGdSeoZUW3fsyC4CjbAgu6X2dNIBtdX7n2SEoEvoTnxM
PYJdYulpG6OdvJtBzi5Kr9q/tie4QKkWW/z9HIIvcmnKNQw6KK9WqHDMI7y1YLIQTtjoKq25m6Ei
FRdOxRrEziP3y0CG06ZzEalVZkO2IRmk1y7vMjaNKZ2+lAI5/MpGP0/qXs7yzrWzY49M/OTnMZkr
igu9S4WGLhw/d9xyrY4ztZx2nK2X9CetSgyxjtCokQYn8vsyMpHgSPRk13qZ4NnrQeCsBokex5vM
kiyJYo5fHK9kzGhMyoTtkcneptWXBsAdg05BXGFixV8A3PpbHCY+lLqFBOF/pUJoihAhFSwiLZzX
VuEj2N9BksBYxRQT5TmSW0Szk0JO6FzeY+7Hq7LRwGeSJYmU35wmk/Iq2kIcA2W8R/XUv0AXqT9A
CU5vUQRMN+7i1a+Esu2XEhdRzQh20yhbv6cM/qOuZQSTKtf/NAIuOZSxdMEXq6kGns80POuWice8
TD+mZRLiqaHI0E3E/U1qVGKqoQkPAvMTV41S0pld2Qz3bVSeFcYIJW5HAqoDjCt9UFdPloy1Oz8x
+qPFpGGrmeUXsViPJo/RMDrei1j5klqvQAMJ2ucTKRbsU0WFfnfAycQt/9FQ1qaaOBSNVNlMuZ40
zNbtmR573dpABMODsVikysUuVSrnVCTrR1d5qfKvtqrFYpUblnYa2wzjFXeHF/jL+ia1A9EDsw8F
9Dm8Wg0jBqS8SH8103E3YWuHn8Ga4pXtyP4pldvLImusVC9Uqpxg3PvHbafcYbjJnRX+LvCD81yf
xcpFNkblpcPA/9AgSNp0NrE4i+kMXopcY1gQ+x5LWlb48YVZGM0NYIN8pyvnWqY8bLQ/CaIlfG2d
N18PyumWx5m7T0V965ZAb4fcDde60UwXlmuUdGMR0ShYz2G5OTkmusKD9etk0fM82qc4debfg0+y
zJX/ZVbdVhE7sH80kS8ffXM2odRBTMzJZP9gKGLmQBuu3F1fhTx/9e4eUC6L/RdyCX8xCvx1NmEi
Z5Ct9lULs+hXOve/HUyIMTCbksFrIIPmYf1B9sCR2moaSgBq9ayMOwC1m+bI6ycp8g05iuBugX3o
yWOjx1e+NKv6mJVdlRF/yrq/u26d0Agvw5QwvsSNPmhK4D4qqXulRO8z6vd5kcErQfyopPGdEslX
Si6v98N7QwnoR5T0UoGlEyWuN5XMXlOC+0FJ7+c2IPplbI+mRnQtts5PvJtyy2FypK/8QFLXIVZS
/lCJ+sl3gLuAzn9AH9kp4b9bYAFAYKJvRUImDvDkj0lS2FgFWmUbQPCY7gJlJSiUqcA1ByT7KWI+
c5yKT2ZMjWyCub+Fpx59sb6aE7gq4Ppreq2QnzSzjpKdv6yOa7VFrttxPPUsloWrKz0Iu+YeAvrl
UFu6cY5F/7OcCm8PV42/TTUYr4nZsOYqjKoROwAvmI6cvL0fAcjTF+j+x2zxsrNp1947/cjwP1lc
71VPBIbywjuZsddbjrNBjMk5Zg6CvUJloc+UmZ585OnoKIN9qaz2fhw+GAzxAVsPUUljHQVrQ7n0
I+XXT5RzH61hu7GVm7/FX7qWgG65pCjXf6P8/0UmzK1QTIBa0QE8MAHBEE8c6f1u1slsC2DXoD9v
ux3H4+2ogAOD5mlXIRfDbaK4BGFU2aQ3AWXeeaKp1DXlIQ3mlw6PMFhNxOEZf4dBoxOYzClgi+I1
v0HHjAs0+Fdz0t3zS1L+bH32vTmJx4thJtgjBp427/ybZpk9EeNsj2wMfIzfDRNokXE4Uq4oTHia
3hYkShhOWgaaf/zAX6hJfzMn0aczTHBxNxr8bos/5O1SXnodcXt51R+bqRdnth5elK6ZpJ/aorGi
Ewaqbh0o/9CAkYir/FUo8Eooh1HHpJD7O3fQxXpE0Wo+tYshyfAEN+2IvvkLMNiRnF/X7W97QzSU
m2Q0zI1mkVq/d8ay+DDnOtpoM0KttjIko9No5ZhpZR7MdkgISVMTzSKya3zkfmQduw5r9cpYZqBx
qenVOir14clUk1Jk4pKV1DJAbaKc9pbsTvyBNPIMXOXMeM7HJXWeuwYsfBGldHqS4UfY7kzHKfAq
eOm6podb2UPnrXPfuEV0hJuB14aQxeEllfbdbDkCmIa/K5F/jf38HmTojehqa81OYddXIn8/LbK0
fpGopUqtFjVxscuUgq1bxGy20rUxyit3zSJ2Y72mhG+LCO6//66qyN087j/vBe6e8y7BgP33e+of
H33TC6iVNctBw/mDEP7m1VPySIYpWI/VBuKvXsBBRWMq4jjpNz8QI+x3zHVcRTBb3km2Fr/w6v0d
Hm4AQ8OtocTDEDexIX6/gCil01SAMIm09vue078UH7AZ9xdZ5LFSrUzJYoHi0WxLDgdCpezW27SE
wxSXBRWHnn4oB6AlJrEKRpgjipn9MXaZpQGTbSIPbxHeZSC14aTdxjacKmGNd+XYfw6VCUkzjOto
IAA3MJtzN4nGCE2jF900TfcYxo39qvtxCi8bDr42kDQLGosUKps4w3bsFWBfbBCNfGQANB9KVmu7
zC1f+tgo1gY8gyNcaUx5tRz2ml46HwI07Vsuw+G5IfLplHcUFvqVaUsOx1OSTRFZkZL8ZJjQqZCM
xF0qQeTPrxr05m2MnuxaluZFK+3ooAlPg5YsnuKseIjZkhzAJFOWctJUgGGBJjYLe8cfk6+1Mn41
Icxse3d88f3iMQHSzmpDL/vH1sqzD5bjNbs8iC2EcLByrVVWJGd6227tHEyBZZck7syfTaSnZIsY
5+MQPsXO0IFU6ClYRaxftb1fHoBiPKrpwoZqFp3DNCdXjMw8o3puDf+sT+ODdNgdaWH8zGySIz/Q
COLs9Ve3H/feNN3EDE3QHBLaFTUkInb5q85eFEODPBRRdhMO3XBWT8NrnOT3JD1btwbzh8GtrgoX
RLBeEf4Mu9UjHDX3t7MaXERTp29bNczIar6YSsN6QA1meyMmGDoVmRt14ZH6AIKyDXcswDFcyzL0
P8dxKM6S5Wqic0npzOSZS1SynRQKpMpjlhXkcccKE4Iq4NaAG4IGg7FkutBE2DXf2iNXocQBNeIo
6Ai5YfBHotmLK1YkRFb7gDmkgpSUWsiOS4FLjIQFNmqh21pBTVwtyne9Ap1YxELdRJl5WcBAgVlC
4ph5Zis4iqkwKWhj820COcUf7PAoFpqKx+pmKxbGij823daNpiA6jgrCAnHu0PGnrNm3WOciGtwX
SzEkGkWTQGZ/QuYE7V6RJmrFnDCHJDgOikMxaaO1NxSbYlSUiiYqLd4VjzBrIzpvAzslTgX5RomO
ozEyeaV3BHo0+0ypPBql9xAhgDq4/KhA8AJpT80iDfGUSsRSepFSKUcieKFrzrdzoybrIkBe0uIu
aukISKtgausrDQrGnsdWqVLqKaVHLWqy3SSNOkJPqJgPSTPVt2YfFS86THX9YC9iFzlbQbSzmunM
r1P7zq6y4UB8WH82KZWMVqKXmRHOoF4YGEaz9EOg5axjnrGjM2rzLZFA5TPruLEk3KYZLy0NiMt2
Jizni1ZEqL+cvKr3RiPtU2FiFQxtXd4IwbS/KAK+NTMrNEEaeGE8ennSkF1C81vd/h4HHl3hvx14
5X9W/efyeWAw27fP/3zw8SO+HXzAOcFo0m0qYu7SWH47+EzSGU0aR9yA0DEUt/OvBZbibbw93b4t
sLgEA8v1MNkj2OJH/trBZ/+TEpR1GNNexrTEw7Fge9t0IpgpS92SgCrH0Ix2RR+mpB+UzP9im8XU
avZFuB+n6cqYLfNqpIVbF6FVFKsozFyyesYaXb/LE5nNwWuo0GEOJTvelQtWTBv78NkxFXEsVfCx
rIDcB7x6WjXqxqcntuUgQE8Is665EobL5ZALqLePSu0zIXIR6AclYC7tVFzVi6hZyZu9Rekc9c0T
JDjQkkoGbShBtF9O3hVdNLFwXKjWuhJO50pCTWI5ahmhhNUYJptjaVmPsRJd94HzaCkZtqcE2aQa
oaQUD52SaltKtO0q+XahhNwZiu40avdWUdfPkxJ7awH2ftTfbpqwJJKnPkROOiqBeKuk4kKJxlMl
H3fRkTtKUC5QlmcozEloe2yU5Nxr2bQwUCBYWwnSDSVNr9God2jV2bjvW7TrhRKx20rOLpWw3VAS
d75UV4VtvWpiuiNXa9oHs7wKMC6vg0x7TrM82oLwz1cGKnqXufU5dmPg+TES+06J7T0luy/60bR3
Ddbjz4mS5Q9DR8ZHzVFqTzl+xx6PxSpTMv5qdk1SypH2k+mEyN/pjaci9fx7qxCDy8oxbG4SZQyw
Fo8Ak1f8AsEQWQxyo6Q8kEJpQuJU3oJS2QwaZThIvLG/NxJE+tt0cSQUhTk+RL3yKThDXVtbriQB
/ZGkg99DDm3Pwlyk1PJc50IifOfZoHORWzYK026STsQJGpMGEekB3pJ02mZgae+sonksUywl8CPx
SHqOkT6x8yuukHAjUUSdtuqD8jaWqBi0xAl3Rk7Q3UZPenEdjPb7VFThqrM1R2fO4ub7SGMZA94/
zgMWZUtcuzjMlmu/RyLbn1JK7H05jgQQRARw+CQUjyzbNlXkikufPC3yi6KgOsShJIYOB2WUrcey
L6Mzx5lnXWW+hBnah6B+9Qo7I7ugINd0RfaxVsLMbfWHvmIQ6iF2fC5dwTLWDkh0WBmfAo8wlkwQ
oAZkUxGhY6cKGDOgO7aUArlZtMiLLBnPEaeb5bXBF0zym1IJmdkokNquxM35onP2I3c4dYsCOrKD
S0e3xL5UImnHtW+DJj4fFv10l7LDaZWoevaMEDnNIrdGeM3/9RjhTGXbOuKUI/GrzdcW85e7Qcm3
rbSpP4pUe0pMWyOVsuuzI2oeImU656xuvWqPxBgIqP5E1up83iIlj9z6OGbluAtoseXk22zQKOb/
1UBptRGkqv/8zLp8Hv7hnPrjY9/OKV3tBLl+fQVFKzrLt3NKhxXPQWVjPoAG/dbMjpoCxAMf4maH
AEJZ4P8SWqhxCf4CpMAEMv3aOYUY6cdFIkoL3QQgyiURT4UCVrw9p3JiBGBMtf2RTQ5BkULzAQpB
YalPrgHtEy2nPNXwhqKkikeiYZqQrfqEEesUkW1Q4nUyr0drsC5D02jDVexI8xqx1KbjauTa1WWc
ZjvNhCa9q8R0ltXyEoLQvSu7y4ZLijQRE6gA1IAdWm1zBVMaXPYhwILTD4gk0A1YJzMy9rFjYXZ3
ie51bmpIShbCKs0T9yVuG76unWOWp9kvNijZWNwqHq7+apPqm2WVWqTvQZ7WNJ35sM7dot0NAPOa
ogC2SRJmMvc06YSbsDO6DeMvpLtQgOQd91JW63JZs0/aIdMfCifejMl8FrKIZ1J7G7CY96arqX3K
WNZbvb/2WN4jm/NuarXPj1oQnalv7+I8vheEQjjpdGPp7doysZ93tn/Hs3G0+CoZ2Dr3Y+4/xnG8
Z4c5bGKfUVTugB72Kp3hKIrQtOzRHVj6Wq9JCSxky0ayIiOwONTZoxYFdzGD7GSorjDts+scbPtL
0Or63nFFzZ2oA+u0N12iMNdsM3OssOwnN5GWssyaGzaVjY4jFkjWkdjW6Jnns1hVrt4ifZM1F2Dy
KvLsM32wd10mpB3jeLO2cTr1J4eRa7r+768ZajrDG/bzmvGQfBaf/qFq/PHBb1WDFhZUBVZUFsT0
sNShb1XDoru1cAMgNPjap37rbsmEsxAmoAxgeoNm4Y38AEMCuRMKOwNOjh/8S+j5hXDzvT4L+Ayi
Uk/JIHyKF0Kwt1XDDTQZlEZWHb0siT+6MhCatSrw2Y23gfTdXd/OLlyFJhedD542Kvy1g9p5WHTP
uZJAg1xi8dgrXXSwaKRHJZeWi3Ia7+eOO1Z/GBMq54bkSwWfV2rrNLFRXiMJRIXtZxqHOk3tfA+0
za1PYdBBh++4MvAWOtDVFckCKbW7Q6/UfJhYnscKfjFCwZhtC7ZFp9AYnoJksDLpDhz8/Rr5gjS2
kWTipNYKuywRZ6UCb4zlQGiy4nEYOC22VhEiXvSv/E7uyzRgMyQWnkc+d96zFc3WdV4TVg7MfuU0
/QP/VSfSqZ5ZBNkfCFF0CCydIuRC0qd7JLU4CLOLOZ0OMUONlZ3ZZIy7g1x5jqw3bdycF9LBHFYA
s4m64SPe94e2D4dND1Ev7x3a0y7a0MdeYHx9EUFTbPlSiDfV9eHe6bGPgRQifdRiZlyPw7YMsy8M
va9AIFekhCB0Orc6zFYrNs7ule6I8dBZKgRPUmxxMUTumg6mXecqLq9zCM5rCN98Cm07jO/Dmoi9
aALIceaoDL4ysIJ+Q5TAAIE0y7uVuST4zWKYPutwfuZVX9sWYZ51ll0OU2acywYO6GbSSpxwnkoL
bPwYXnPQMoWhDWp3nkdQVl1XmGeNl8Jy62s/0MBx5owzkv66KxvyrrwM6kbmbZNW/xyhBd41MTAS
kfaPus55MZmCw4DJEqvI2gPUUevb36Nm8f7+W83K8+f/vC+T//2f8p/v5Xz8W+XS3zmsn6FT4ddQ
EqU3lct4BzdHNyESg876DmHsQ+gBs0WKtwlva+HH/dnveO98ltMswFFWge6hqP3CQHrJYn/rymc9
DTmITRBJ7dzzf1xPc2WygClW4oj8vG1ecoUvFCKuPvVmbZ65QuNSNJPntqoU9TCKTbelc4fpk0zM
S4EjDgmuijgIuf7GQVwx2GSQ5S5AxVS2OO+BLPqKthgXGQsPGwKjWGCMOJo5M+cy7PpTg9YGMz9F
Mz6Srlng6SMdqiQmKlF5UWDfkk2QFM0liv37bHKtU56wsbqqWJWOxFGVKpfKDJ1gk6msqjR34wcw
BMNungJWwZohtp0KfYId4I4HK+6bU17FXEdstY8Kl9WU8XVNxT8hU2pgs/g68UvKBGd85o2bGTnk
6vd4Of71EvD03D5H1fyTI52PvnkxWIFwwC3qv0U7/e1IV9Zlj25fN9B1LISVPwdWgUJXcUuA7Ki2
l/QWf74X6pVxcXbAbsT0/IsWQ57+v98D2NR4tmWwSeLt4Dd/e6Lnfia1bhjGY41xy/mg4YhlA6Cb
5ExXwvNXQ9OhyCjj6kKb/x95Z7bbNpKF4VcJ5l6BuJMD9ACtzfKWOF6SdN8Qiuxw33e+UV/OM+TF
5ivbcmRHtuxRYEymbxpoR1KxyOKpU+f8S36a4Zm3zK5VU2DXkT76GTzZsVr5BRYhnjIt5S6dZlXh
SBPPVJd1b52ntbmv9Lo1b72ymlqF9kegptEers7vIy9jI/PZzivTOE8ktZj5fe6i5VJ9pWr0rjJJ
65F5VscOilVzRFb/UM3uKikd2diLBNRWjbK0PVSHjn8WOmZ0FIUF4I1IUQ/cQdLNK2RgJoojyaOm
hHUWuWExK+XKO/TD9NLsE3e/C0A1SkV3oXj14Cg1quhLBXFjH3qgjMCTHp8lqobYdKDWOc0HRx9R
9e8O3Uryvqpp3kMWRIU2MfJJWkSnw6F5qSXap6jJRM5gFnAqsU1PhNiSk+fGOIoJLObQHs7qalCM
+iz4UvvSZIj8rjPNrWR4Fft49NDcUbv+CG8ouXvXJEqi7CWoMNlzS8Loa69uU00+dTOzSj7RnddB
OAdVpILI6gw3PaL4UL7vzRQn2nzgo54BPlvW6G7sly7aGTO7N+pjU6amsU+uJ3Qy9MgORlZkDhDm
8Hp5SI9bNYpwCpcSfQ1LSG3YWdTDTjF9pCfHKVwz/28QJmANiJP943voLE/iEiuAH/fP26/ehQmE
mDjxUy4QLoVYcNzbPw2O/OyPAjWh3HcIEdsZTAnKbvTwZQrlqzihvxVVcM747Hw654mXid9JP1CR
gXQN2aapGRgG5XJRT1hjZmgZLszIWuQoCEQQiMwyqCpESpDwH/jODMCXMxuoSj5vYgutRte/AlKM
Vl2lnth5g8hwIuAUkTUfDPVZL3ZEcP2Aludl+hnUPih3DAup6n1uJHXETqmpl7WyD3B1RG11XBmW
N+Kkvpdpx3HVjCxTwgPAbkcanUqt63i7oYlm5Ksl6Kwa/OOeCXWg85tRULT0Os/k0DvO6nOjw9zR
tEZu9SGzQTv3Td0cW9jKn+EKap4Udjs8DvpT2BOoqyl+fWAniy7U2sOgL+w/Y6dTZ2VJ6ZVeFVp/
7UhWpXa/ySUHsoWo9HNTHHMCbjunKhuOQy5oAirkoClcb1rLw5ncYYwaMz+kIBIIvaI4PuaovcSV
OJ5rw3B4aqoBEhLFNdUfpyOrbLqJV5QRYaPxzxz6cI1ZXNRpMfM6cl+woFLZzZIsGFftITpVR7qT
TQZefGnDQ24KWX1fhUOaCv070mcawhI3trZ9rJ3LSpsZdWssSlMtP8ZS1Y9B9yWjRBjoVcJKLxem
ev//2YB4V+kmPfWaL9ANxg3ozf7bN8eLy4368Le/cvfGy29RJtGRHVBW7aq7xICzPgxOWR0asiCX
kmevEgNdKAwQB+5EaL+/8dpbYPgmlUNScINPvOyNV4gd98/6ZOrgOS3A7TpnxIccUiyGLSVnszxI
k9idBYrVjjoubH9gavZhXFCjBpXfH2UoMMaataT7CVOrlD/1bUAamXr1rMTXcFRakfquLGnbSlml
fa3qHKRwFWfFAOWi/D28hPqTbbb5LMWBfYK8rsUwrXRSNDidG70Hz9msTioTXAb/ySZR6eTjnF74
KHJSf4pgRjttdGrsecuGCia/n+c4wc1xlShiTIW7aM8P7ZKkwveAdPeyUjcT23OxV6fLqBwjEOOf
xHDzP6I0YpWjrqWbUbkauX+rttqskgf+vNTKukfwssIOHI1pOg78Fo5sZdsgeumZGQBsz/6zDqlI
Gm7hnFt+ntJRMLyD2KUZjcOF1U1yNUtSMLB9jHZ80bpnFDOlzz38dHOUtMbgAgkh/MDUHGswx8Mk
TBV2YV5U2hRJsRNym/YzeM78sLy2FxPaeHKFjkJqNA0eIjiTjX0d17gDRTiT2QUeZUIBa4yGoDdq
vEHpzEmKsDOj6SFsjYTLWWlIrb4Xe06aXUAtAajhh2DMOzMO8P9B7BHdzRjJry+2Wn8xsq5oD3V6
arCY9MqqjQM0MGPlvY5SGV7VA2Wioww6CzStnuohTAfNGiRof7Wi1RBOS7oq6FA0Z1mlm+OkCVUA
7nLVTQaWBDheWmZoY0aUc0dpXloTzyirGQ3faWOxhQzlTNpzUNu0BnmJEAKUZE1IcWpoclLW+TPK
jX0buU4ohF8HajL7e4Qt9vHHw9aZh5fF4s1x4qPEtDlF4ft3AQt9Xsp+lCaF4vv9I77y1gJsKRhQ
quDD32u9A1CjbkmGwhlDEXH0e4qicxIXWQ8b9stTFNFaXz/jixiFmQXN/I3cqM5HlSR1u/7ATLB3
Rz665SDOCsku0qZBRayEkFBOslxKcS5sYhO+ZAXEkoY7ZHNo2CT374xQbbzzaoibelSXnj2LnQr0
CIZZlvnV9dysx0bMddR5ioqbBYA0JiXQBnYzj4AW2dPUDZr4SEEVF1K1gQklTE4fvnUYex8gnQM0
9esPeSJp3SkplAuFmvO+sMpBgDaI2kidBJ73uSzd5BxzUnN/iMR+PabZ6IMZg8KonXRqeslBqd1r
HCq+I6do8P8CH2o6x1EdYJPmKhVUUcNqqF9qCN3agOYMwJ8p72xS10o4Iyxl+dgmsSB49TYeEIPA
1Q4FVeaoLaMCURctpcdoJxdenaufiX3mzC7ry7Lr6RZ78aAA2OQFNYxX5tKPKSxWs6bWlE+Cr4vT
WlMpJ2iCZ1O0EH1znHZdve93luyhJlLUEoXV+DMWq8V+iHevtk/JDsJp4vreIWgmPNuR//zo51hl
oGyFMEBA430iFWxXE6dth9UoaZwSr7RQO2lswc+qLZ+IWqISU3o65qWt/yEsAzMf+WHWXyAqaEhz
mcc2S/oQ7JIlJdxzC/9uLUJjxgxqdZIAOFyWqWseFuGgmRcgKOed4guMQOQfRoHjlmB5c+o6et+f
+5RHkZoxAby3aVqMtFj0rwqQa6OidimU/S0OR0NB8H48/Bwn8TJMHmum8tW7yIN9oogU1DsIF3Bc
7h2OtBtPxfU+KqCex+Q+deT9QaUKDKwlAf15kRy/IY496zFHkGoMQ2j+czAjxD2A+zSxp9KfCDDA
UAPRa7yIqCqcB3GvSydtZww+2sZAnpRuvowSUAOB32PZGiG1MElqvfucy4r6wYIOKeMnGyR/JHWF
2SwONsMDOrDC+sHJZeSFUKDECCe0Tzu2RPkw0zGyBVKpZxaUS0s6wJ5ezkaONvSzGXUl25p2dhQd
lEaqaujj5uERqAl8f+3TQJHii4aDFrxuIkGpHMfeIOCYlH3RxRnNdrAVGJTqSVHoykziINden+hi
uf5DG1oDjC1COMqx14d7SGbyLjbClDtpIfI4klLtRcKy2xTm3Zmw8ZaFobdZuFK6RxlhgGu4sJ0V
1t+aMAHHowd9cpSSdIB5gDIspQ6Pk0y3L1phHz4MhJP4UJiKYyYEE1IYjYN+lY//B3b3W5TEBAH8
6TXr+APWUd3pVVGF5Y3rNo7PNKLCy+t/pkP4kg+squE//sAax9lQ1+rm158879Krm8EB3GEKJP7/
X4vLyIvFITL3lqV8De9Y+9cV3GP9+7dz+3HwjZe1+uOcfGPBOutu7sfthb5bRFe//eP3LwsYtMmb
4yr2ll66CLm4H1MS4bohiqt31/7bP+5f/Fq8eXK0ZfXt3xtSHvH7guGy8++H4VV8ebX6pXW3EU5v
qz+Lm/9fTmC84OfDzTMYUpLaeQbjRVEuvv17s7w4B9OfMcSzndl3fRzTrUa9u47wXMfPncfZaj+3
6whz73IROs94EYeUJXZeZgde9O2v+Krf/t4Lpe3dh6u2+G7teve2+wztOsIzDFV2HmKbscDOA2xV
e991hDtt4a0LiybbT1hY75eLKN3+0lwzoXZexdvkTXe9eSfPFJXaeZxb6vszntHPePm38lp3nc/Z
YpmTzEBbX62o9Y0fy6DVn3fY+LdTBHefxX1OxvanY/6MbOBFMow/Y44nKKc98qB+RkQ451x19Sh0
BozezmFgG6hw15v0ESrqdgDQrqNsR1LsOsL2JuzuI7yg/7PrYM+s2u46zO95ebVwNpww6GMJgfud
l+/zhLl2ncb2ItOuIwg+wJYYuSIHPD3UpkP1Hdnix6P2TSVh6wfuSg1kDTyzqbiGR2oNj35idYDf
8IHbdfB9o7tdHndlv+sBu9uP3Z717y+tLbvh2qCrnxGjXdc2RHVxxUZ5bHpPXPzqFi7bf1KLWRto
dYN+mJ0AfLA7PDU7sZHd21t+tfmtt7o3PL0nNupfbKb3ZFA2zvSeEMqvNjvO50+t081Z/q82yS2L
9aGv2K8xPUl0UJ96dsff/mq95V32ejOrZVLFpagwQ8oCsX33/bW4th5ARVeWYxUfe6UI+n3Am3i7
4Y37nWoQRejFG4qbb94l7BP3E40lcDovvorL7dND5Mi4kTl6pel9H/DR6d2fTBou4qubmbzSJQpy
oQofF+MSA5sbRVFv9rLXGx7wgKIpAJWE1jSoxrXnuGE5HF+FSzfJ32x+i8Nkedsm2LbU7zT8hZPg
6y14bjfz1WBzgiLCLQCy59Pz3bq1/hdTvjU/eMVHLLQWWGLaEL4ZivxPT/nh4ewmlD1/nq+dBopn
SvsYKV9gLsBhTGvLM314APkVJihIOXACgP9pIIdvouijQe1hoeMXmKAgHKGCTyCUgCCJzsJdBNkQ
hZ5KlJ6/UL/HoJu87NVeyGszEFll9wU8aRjylpj7oEr60qf5fZqvuvkK7gq6qLyT7HCyxZu5ZZqb
qg8vnevrx57rSRJZsbVHQABI3dMr92Gx+H99gnc39NFgM04WbuVRlry8evOwcngzu3t4gLXb80gW
vEq1t7+O2z5BoUV8ZBleLfJ//QcAAP//</cx:binary>
              </cx:geoCache>
            </cx:geography>
          </cx:layoutPr>
        </cx:series>
      </cx:plotAreaRegion>
    </cx:plotArea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49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85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3175">
        <a:solidFill>
          <a:schemeClr val="bg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49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85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3175">
        <a:solidFill>
          <a:schemeClr val="bg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A9448A-826F-4D69-B6A9-0A7420FF6E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AF573F4-F38D-4ECD-99B5-4E5003275A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AAF28E6-5FFE-48D9-857A-E1AC98B84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CC505-4A6D-40AD-9ACD-345D46AFACCA}" type="datetimeFigureOut">
              <a:rPr lang="es-MX" smtClean="0"/>
              <a:t>15/03/2023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EB17E46-B737-4D80-86CA-76180D297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99FCFCF-F2DE-4DF0-94EB-D1C01BDD9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E7E0-5FF0-4ADB-A19A-DCC78D17EDA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67763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C90575-55C6-45BE-AF19-2F4E2F02B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F5CF96E-B4D9-47EC-9DF7-83529B8E47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4EF573E-94CB-44EC-8C52-207E10969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CC505-4A6D-40AD-9ACD-345D46AFACCA}" type="datetimeFigureOut">
              <a:rPr lang="es-MX" smtClean="0"/>
              <a:t>15/03/2023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43E8111-1AB6-4A66-BFE9-EF8850433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C1EBE92-6D04-48E8-9D7B-CF05B430D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E7E0-5FF0-4ADB-A19A-DCC78D17EDA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0598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A17A010-A6F8-40FD-9990-FEBF2E6E45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5DAF3F6-7AB6-408A-9A7D-333C4BE78A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EE2297B-C23B-4641-B17A-133F97A661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CC505-4A6D-40AD-9ACD-345D46AFACCA}" type="datetimeFigureOut">
              <a:rPr lang="es-MX" smtClean="0"/>
              <a:t>15/03/2023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004C65C-CD17-44D5-A8FB-3D3EA3E83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CB45E7-8344-43B7-98C3-F097EE3D1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E7E0-5FF0-4ADB-A19A-DCC78D17EDA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7366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C5E7EC-E9E7-4FEA-ADAF-F04893EA9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40CBB95-31B1-45DD-AD7E-3603C920DF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93A9CC4-86A5-44BA-BA83-DC755D31B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CC505-4A6D-40AD-9ACD-345D46AFACCA}" type="datetimeFigureOut">
              <a:rPr lang="es-MX" smtClean="0"/>
              <a:t>15/03/2023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BAC70CA-5AAC-46C6-9D10-BE93AE891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594FD81-52F3-4811-A935-AA0709C39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E7E0-5FF0-4ADB-A19A-DCC78D17EDA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4467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E5F8A0-3A1B-4D77-BA3F-4199B1E92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80C8E33-DE19-4684-8AD3-63D1C3485C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A79A300-A46E-4A0F-98C9-629204748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CC505-4A6D-40AD-9ACD-345D46AFACCA}" type="datetimeFigureOut">
              <a:rPr lang="es-MX" smtClean="0"/>
              <a:t>15/03/2023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FB6C8C5-ED83-4FB8-8403-0354225AB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D95D96F-1F99-4D44-AF14-1EF8CC1B9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E7E0-5FF0-4ADB-A19A-DCC78D17EDA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172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BE5E4D-D9CB-442E-94C6-16335D14DC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04DEEE6-9BFE-4BF7-9840-7A3759C0EB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1391930-DD95-4BA0-ABE3-27394F64FA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FDBA2D2-2ED1-48B3-8D1D-5C838866F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CC505-4A6D-40AD-9ACD-345D46AFACCA}" type="datetimeFigureOut">
              <a:rPr lang="es-MX" smtClean="0"/>
              <a:t>15/03/2023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37E85FD-3DFB-4EE4-A658-1CBB5C682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D0AFDDF-0290-4943-950C-6A68768C5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E7E0-5FF0-4ADB-A19A-DCC78D17EDA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25689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0D21693-01DE-4518-91D4-826FE602A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C5B2AAD-7140-45F1-B47E-073446D65E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76BE710-D48F-479B-852C-47F2B28485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1C7B092-6CCE-4636-A307-A80F5EB8DE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4E20F1D-8AC7-4208-9EAD-947650A4F7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18891D97-9E1E-46A5-96D8-FB97F1EE4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CC505-4A6D-40AD-9ACD-345D46AFACCA}" type="datetimeFigureOut">
              <a:rPr lang="es-MX" smtClean="0"/>
              <a:t>15/03/2023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0E5AFA06-E507-4D98-ABB7-455782182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4F1AFA01-417F-4190-9519-486AD0370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E7E0-5FF0-4ADB-A19A-DCC78D17EDA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3175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158ADB-3C94-4771-ACB6-E36921626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E2D8BC8-9F65-4335-8013-2AD21573D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CC505-4A6D-40AD-9ACD-345D46AFACCA}" type="datetimeFigureOut">
              <a:rPr lang="es-MX" smtClean="0"/>
              <a:t>15/03/2023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2818A88-020D-430B-9A23-3359A2B46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8D3A21E-F998-4D42-9C9C-53B89044C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E7E0-5FF0-4ADB-A19A-DCC78D17EDA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26748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4445DAE-254B-4D05-B938-FFD0F00CB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CC505-4A6D-40AD-9ACD-345D46AFACCA}" type="datetimeFigureOut">
              <a:rPr lang="es-MX" smtClean="0"/>
              <a:t>15/03/2023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E0FF060-6D25-4C04-BA5C-EAC371467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D8E9275-316D-484D-A696-F1834B340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E7E0-5FF0-4ADB-A19A-DCC78D17EDA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3059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DA9C326-2B9E-4031-880D-971B8018B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33D8468-72C0-4E36-853D-1A95A010D9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E92A9BF-9B80-45AC-8950-A47AAD2268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1C8052C-B2F0-4DA0-A313-59D705A44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CC505-4A6D-40AD-9ACD-345D46AFACCA}" type="datetimeFigureOut">
              <a:rPr lang="es-MX" smtClean="0"/>
              <a:t>15/03/2023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BBC8F97-F446-42C2-A448-008A3E7940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73868E2-E6CB-44E2-8BE5-47E2CBF52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E7E0-5FF0-4ADB-A19A-DCC78D17EDA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87866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2AFE67-BA93-49C8-9401-45B020030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4F764DA-7698-47C2-968B-DA04EA46D7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8C7E792-4978-409A-8CE5-A6373FAD06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2247CEA-7209-4E48-B06C-B657126B9F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CC505-4A6D-40AD-9ACD-345D46AFACCA}" type="datetimeFigureOut">
              <a:rPr lang="es-MX" smtClean="0"/>
              <a:t>15/03/2023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5D5DA05-947F-4645-9F4C-4BC4161F2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B0F6A33-AF0B-43C7-BADD-B873C66C1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E7E0-5FF0-4ADB-A19A-DCC78D17EDA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1008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3201B84-2647-4588-A83E-78B243A6A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5465810-402B-42BC-8A92-F4B920DB26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138CABD-5DF8-4D8B-B56B-6B65EBC2F5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CC505-4A6D-40AD-9ACD-345D46AFACCA}" type="datetimeFigureOut">
              <a:rPr lang="es-MX" smtClean="0"/>
              <a:t>15/03/2023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82B482E-31A7-42C1-BDEE-70E8792274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F971282-6714-42D3-9D3C-31A3B3F004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EE7E0-5FF0-4ADB-A19A-DCC78D17EDA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45765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chart" Target="../charts/chart2.xm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1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microsoft.com/office/2014/relationships/chartEx" Target="../charts/chartEx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1.emf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package" Target="../embeddings/Microsoft_Excel_Worksheet.xlsx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chart" Target="../charts/chart4.xm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chart" Target="../charts/chart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microsoft.com/office/2014/relationships/chartEx" Target="../charts/chartEx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chart" Target="../charts/chart5.xm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chart" Target="../charts/chart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1C5D903-183E-4B67-B22B-706EA7F459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691" y="6476190"/>
            <a:ext cx="1095400" cy="351414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173D2DC-002A-462F-8C19-B6EDDB714D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9387" y="6489431"/>
            <a:ext cx="1101732" cy="351414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07C41FCB-8F0E-40E3-99B8-50C9F6DC9D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0684" y="6473024"/>
            <a:ext cx="1095398" cy="35458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D3812CF9-253D-4E50-8B67-B34202B161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1433" y="6482636"/>
            <a:ext cx="1104896" cy="35458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5ABE1632-F47C-4A59-AAD9-E9EB4877FD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8063" y="6472029"/>
            <a:ext cx="1095398" cy="35458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B02444E9-CBE9-4E73-8FEC-25A1DEAD96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72164" y="6472028"/>
            <a:ext cx="715491" cy="354580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D4137DB7-854E-481F-89B0-1B4CEAC2BFA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93105" y="6515346"/>
            <a:ext cx="2056682" cy="255660"/>
          </a:xfrm>
          <a:prstGeom prst="rect">
            <a:avLst/>
          </a:prstGeom>
        </p:spPr>
      </p:pic>
      <p:sp>
        <p:nvSpPr>
          <p:cNvPr id="20" name="CuadroTexto 19">
            <a:extLst>
              <a:ext uri="{FF2B5EF4-FFF2-40B4-BE49-F238E27FC236}">
                <a16:creationId xmlns:a16="http://schemas.microsoft.com/office/drawing/2014/main" id="{A015033F-F7A6-4EB4-83BC-75BB7EBE2345}"/>
              </a:ext>
            </a:extLst>
          </p:cNvPr>
          <p:cNvSpPr txBox="1"/>
          <p:nvPr/>
        </p:nvSpPr>
        <p:spPr>
          <a:xfrm>
            <a:off x="3307367" y="2875381"/>
            <a:ext cx="5308825" cy="156966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s-MX" sz="2400" dirty="0">
                <a:latin typeface="+mj-lt"/>
              </a:rPr>
              <a:t>Resultados de la Edición del curso virtual</a:t>
            </a:r>
          </a:p>
          <a:p>
            <a:pPr algn="ctr"/>
            <a:r>
              <a:rPr lang="es-MX" sz="2400" dirty="0">
                <a:latin typeface="+mj-lt"/>
              </a:rPr>
              <a:t>“Ética e Integridad en el Servicio Público"</a:t>
            </a:r>
            <a:endParaRPr lang="es-MX" dirty="0">
              <a:cs typeface="Calibri"/>
            </a:endParaRPr>
          </a:p>
          <a:p>
            <a:pPr algn="ctr"/>
            <a:endParaRPr lang="es-MX" sz="2400">
              <a:latin typeface="+mj-lt"/>
            </a:endParaRPr>
          </a:p>
          <a:p>
            <a:pPr algn="ctr"/>
            <a:r>
              <a:rPr lang="es-MX" sz="2400" dirty="0">
                <a:latin typeface="+mj-lt"/>
              </a:rPr>
              <a:t>Enero de 2023</a:t>
            </a:r>
            <a:endParaRPr lang="es-MX" sz="2400" dirty="0">
              <a:latin typeface="+mj-lt"/>
              <a:cs typeface="Calibri Light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FA153B80-AD93-5C26-7020-057DC9C6C1E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56522" y="490257"/>
            <a:ext cx="1411380" cy="1322294"/>
          </a:xfrm>
          <a:prstGeom prst="rect">
            <a:avLst/>
          </a:prstGeom>
        </p:spPr>
      </p:pic>
      <p:pic>
        <p:nvPicPr>
          <p:cNvPr id="6" name="Picture 7">
            <a:extLst>
              <a:ext uri="{FF2B5EF4-FFF2-40B4-BE49-F238E27FC236}">
                <a16:creationId xmlns:a16="http://schemas.microsoft.com/office/drawing/2014/main" id="{9F6EE5DD-5CF1-BFB8-8D47-3FEAF862744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618294" y="724630"/>
            <a:ext cx="547407" cy="994522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2BF439B6-C9B2-DFC4-2323-D706EB132B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587" y="637384"/>
            <a:ext cx="2028825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204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1C5D903-183E-4B67-B22B-706EA7F459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691" y="6476190"/>
            <a:ext cx="1095400" cy="351414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173D2DC-002A-462F-8C19-B6EDDB714D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8952" y="6485802"/>
            <a:ext cx="1101732" cy="351414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07C41FCB-8F0E-40E3-99B8-50C9F6DC9D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0684" y="6473024"/>
            <a:ext cx="1095398" cy="35458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D3812CF9-253D-4E50-8B67-B34202B161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1433" y="6482636"/>
            <a:ext cx="1104896" cy="35458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5ABE1632-F47C-4A59-AAD9-E9EB4877FD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8063" y="6472029"/>
            <a:ext cx="1095398" cy="35458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B02444E9-CBE9-4E73-8FEC-25A1DEAD96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72164" y="6472028"/>
            <a:ext cx="715491" cy="354580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D4137DB7-854E-481F-89B0-1B4CEAC2BFA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93105" y="6515346"/>
            <a:ext cx="2056682" cy="2556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63B42E5-12B2-D71F-22A4-ECC3826CD8E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72475" y="266138"/>
            <a:ext cx="739028" cy="694766"/>
          </a:xfrm>
          <a:prstGeom prst="rect">
            <a:avLst/>
          </a:prstGeom>
        </p:spPr>
      </p:pic>
      <p:pic>
        <p:nvPicPr>
          <p:cNvPr id="10" name="Picture 7">
            <a:extLst>
              <a:ext uri="{FF2B5EF4-FFF2-40B4-BE49-F238E27FC236}">
                <a16:creationId xmlns:a16="http://schemas.microsoft.com/office/drawing/2014/main" id="{C421A926-73DB-406E-A555-D1D396FE75D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725000" y="410865"/>
            <a:ext cx="305360" cy="546287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3E62C400-E280-C846-8F76-96983D6CA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5014" y="288386"/>
            <a:ext cx="1266475" cy="761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Gráfico 1">
            <a:extLst>
              <a:ext uri="{FF2B5EF4-FFF2-40B4-BE49-F238E27FC236}">
                <a16:creationId xmlns:a16="http://schemas.microsoft.com/office/drawing/2014/main" id="{EB76D1EB-1436-BFBD-E81F-FFB0F7A94B1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9311216"/>
              </p:ext>
            </p:extLst>
          </p:nvPr>
        </p:nvGraphicFramePr>
        <p:xfrm>
          <a:off x="251075" y="800350"/>
          <a:ext cx="4727575" cy="3171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3" name="Gráfico 2">
            <a:extLst>
              <a:ext uri="{FF2B5EF4-FFF2-40B4-BE49-F238E27FC236}">
                <a16:creationId xmlns:a16="http://schemas.microsoft.com/office/drawing/2014/main" id="{CDD32230-43F0-33DA-7C00-03C0407F40C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3589549"/>
              </p:ext>
            </p:extLst>
          </p:nvPr>
        </p:nvGraphicFramePr>
        <p:xfrm>
          <a:off x="6096000" y="2302042"/>
          <a:ext cx="5374937" cy="35974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DB50025F-FDDA-0E14-ED51-01B0D33D9D12}"/>
              </a:ext>
            </a:extLst>
          </p:cNvPr>
          <p:cNvSpPr txBox="1"/>
          <p:nvPr/>
        </p:nvSpPr>
        <p:spPr>
          <a:xfrm>
            <a:off x="4899804" y="426505"/>
            <a:ext cx="2157515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>
            <a:defPPr>
              <a:defRPr lang="es-MX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MX" dirty="0"/>
              <a:t>TOTAL DE REGISTROS</a:t>
            </a:r>
          </a:p>
        </p:txBody>
      </p:sp>
    </p:spTree>
    <p:extLst>
      <p:ext uri="{BB962C8B-B14F-4D97-AF65-F5344CB8AC3E}">
        <p14:creationId xmlns:p14="http://schemas.microsoft.com/office/powerpoint/2010/main" val="3892574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1C5D903-183E-4B67-B22B-706EA7F459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691" y="6476190"/>
            <a:ext cx="1095400" cy="351414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173D2DC-002A-462F-8C19-B6EDDB714D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8952" y="6485802"/>
            <a:ext cx="1101732" cy="351414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07C41FCB-8F0E-40E3-99B8-50C9F6DC9D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0684" y="6473024"/>
            <a:ext cx="1095398" cy="35458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D3812CF9-253D-4E50-8B67-B34202B161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1433" y="6482636"/>
            <a:ext cx="1104896" cy="35458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5ABE1632-F47C-4A59-AAD9-E9EB4877FD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8063" y="6472029"/>
            <a:ext cx="1095398" cy="35458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B02444E9-CBE9-4E73-8FEC-25A1DEAD96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72164" y="6472028"/>
            <a:ext cx="715491" cy="354580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D4137DB7-854E-481F-89B0-1B4CEAC2BFA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93105" y="6515346"/>
            <a:ext cx="2056682" cy="2556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63B42E5-12B2-D71F-22A4-ECC3826CD8E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72475" y="266138"/>
            <a:ext cx="739028" cy="694766"/>
          </a:xfrm>
          <a:prstGeom prst="rect">
            <a:avLst/>
          </a:prstGeom>
        </p:spPr>
      </p:pic>
      <p:pic>
        <p:nvPicPr>
          <p:cNvPr id="10" name="Picture 7">
            <a:extLst>
              <a:ext uri="{FF2B5EF4-FFF2-40B4-BE49-F238E27FC236}">
                <a16:creationId xmlns:a16="http://schemas.microsoft.com/office/drawing/2014/main" id="{C421A926-73DB-406E-A555-D1D396FE75D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725000" y="410865"/>
            <a:ext cx="305360" cy="546287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C7A37097-0D9E-A77D-E3C5-366CBAA08B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5014" y="288386"/>
            <a:ext cx="1266475" cy="761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cx6="http://schemas.microsoft.com/office/drawing/2016/5/12/chartex">
        <mc:Choice Requires="cx6">
          <p:graphicFrame>
            <p:nvGraphicFramePr>
              <p:cNvPr id="6" name="Gráfico 5">
                <a:extLst>
                  <a:ext uri="{FF2B5EF4-FFF2-40B4-BE49-F238E27FC236}">
                    <a16:creationId xmlns:a16="http://schemas.microsoft.com/office/drawing/2014/main" id="{FDF04454-9A32-B77C-680B-0A2A18E66B6D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833393417"/>
                  </p:ext>
                </p:extLst>
              </p:nvPr>
            </p:nvGraphicFramePr>
            <p:xfrm>
              <a:off x="66006" y="613521"/>
              <a:ext cx="5226050" cy="3578225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12"/>
              </a:graphicData>
            </a:graphic>
          </p:graphicFrame>
        </mc:Choice>
        <mc:Fallback xmlns="">
          <p:pic>
            <p:nvPicPr>
              <p:cNvPr id="6" name="Gráfico 5">
                <a:extLst>
                  <a:ext uri="{FF2B5EF4-FFF2-40B4-BE49-F238E27FC236}">
                    <a16:creationId xmlns:a16="http://schemas.microsoft.com/office/drawing/2014/main" id="{FDF04454-9A32-B77C-680B-0A2A18E66B6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66006" y="613521"/>
                <a:ext cx="5226050" cy="3578225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4" name="Objeto 3">
            <a:extLst>
              <a:ext uri="{FF2B5EF4-FFF2-40B4-BE49-F238E27FC236}">
                <a16:creationId xmlns:a16="http://schemas.microsoft.com/office/drawing/2014/main" id="{0AA98C3E-F9DA-C858-75CA-D483A5F39B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6296043"/>
              </p:ext>
            </p:extLst>
          </p:nvPr>
        </p:nvGraphicFramePr>
        <p:xfrm>
          <a:off x="7619253" y="2077402"/>
          <a:ext cx="2984500" cy="2584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14" imgW="2984475" imgH="2584362" progId="Excel.Sheet.12">
                  <p:embed/>
                </p:oleObj>
              </mc:Choice>
              <mc:Fallback>
                <p:oleObj name="Worksheet" r:id="rId14" imgW="2984475" imgH="2584362" progId="Excel.Sheet.12">
                  <p:embed/>
                  <p:pic>
                    <p:nvPicPr>
                      <p:cNvPr id="4" name="Objeto 3">
                        <a:extLst>
                          <a:ext uri="{FF2B5EF4-FFF2-40B4-BE49-F238E27FC236}">
                            <a16:creationId xmlns:a16="http://schemas.microsoft.com/office/drawing/2014/main" id="{0AA98C3E-F9DA-C858-75CA-D483A5F39B0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7619253" y="2077402"/>
                        <a:ext cx="2984500" cy="2584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96712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1C5D903-183E-4B67-B22B-706EA7F459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691" y="6476190"/>
            <a:ext cx="1095400" cy="351414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173D2DC-002A-462F-8C19-B6EDDB714D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8952" y="6485802"/>
            <a:ext cx="1101732" cy="351414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07C41FCB-8F0E-40E3-99B8-50C9F6DC9D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0684" y="6473024"/>
            <a:ext cx="1095398" cy="35458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D3812CF9-253D-4E50-8B67-B34202B161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1433" y="6482636"/>
            <a:ext cx="1104896" cy="35458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5ABE1632-F47C-4A59-AAD9-E9EB4877FD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8063" y="6472029"/>
            <a:ext cx="1095398" cy="35458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B02444E9-CBE9-4E73-8FEC-25A1DEAD96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72164" y="6472028"/>
            <a:ext cx="715491" cy="354580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D4137DB7-854E-481F-89B0-1B4CEAC2BFA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93105" y="6515346"/>
            <a:ext cx="2056682" cy="2556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63B42E5-12B2-D71F-22A4-ECC3826CD8E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72475" y="266138"/>
            <a:ext cx="739028" cy="694766"/>
          </a:xfrm>
          <a:prstGeom prst="rect">
            <a:avLst/>
          </a:prstGeom>
        </p:spPr>
      </p:pic>
      <p:pic>
        <p:nvPicPr>
          <p:cNvPr id="10" name="Picture 7">
            <a:extLst>
              <a:ext uri="{FF2B5EF4-FFF2-40B4-BE49-F238E27FC236}">
                <a16:creationId xmlns:a16="http://schemas.microsoft.com/office/drawing/2014/main" id="{C421A926-73DB-406E-A555-D1D396FE75D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725000" y="410865"/>
            <a:ext cx="305360" cy="546287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4B934E1-73E5-4923-A77A-ACDD363AB2BD}"/>
              </a:ext>
            </a:extLst>
          </p:cNvPr>
          <p:cNvSpPr txBox="1"/>
          <p:nvPr/>
        </p:nvSpPr>
        <p:spPr>
          <a:xfrm>
            <a:off x="4641304" y="587820"/>
            <a:ext cx="25493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dirty="0"/>
              <a:t>REGISTROS VÁLIDOS: 422</a:t>
            </a:r>
          </a:p>
          <a:p>
            <a:pPr algn="ctr"/>
            <a:r>
              <a:rPr lang="es-MX" dirty="0"/>
              <a:t>(93% del total)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326659-3013-CBB3-2E34-3136631C0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5014" y="288386"/>
            <a:ext cx="1266475" cy="761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EB76D1EB-1436-BFBD-E81F-FFB0F7A94B1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3893704"/>
              </p:ext>
            </p:extLst>
          </p:nvPr>
        </p:nvGraphicFramePr>
        <p:xfrm>
          <a:off x="418507" y="1353802"/>
          <a:ext cx="4727575" cy="3171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CDD32230-43F0-33DA-7C00-03C0407F40C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5418446"/>
              </p:ext>
            </p:extLst>
          </p:nvPr>
        </p:nvGraphicFramePr>
        <p:xfrm>
          <a:off x="6801853" y="3000375"/>
          <a:ext cx="4923147" cy="3171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</p:spTree>
    <p:extLst>
      <p:ext uri="{BB962C8B-B14F-4D97-AF65-F5344CB8AC3E}">
        <p14:creationId xmlns:p14="http://schemas.microsoft.com/office/powerpoint/2010/main" val="2340375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1C5D903-183E-4B67-B22B-706EA7F459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691" y="6476190"/>
            <a:ext cx="1095400" cy="351414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173D2DC-002A-462F-8C19-B6EDDB714D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8952" y="6485802"/>
            <a:ext cx="1101732" cy="351414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07C41FCB-8F0E-40E3-99B8-50C9F6DC9D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0684" y="6473024"/>
            <a:ext cx="1095398" cy="35458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D3812CF9-253D-4E50-8B67-B34202B161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1433" y="6482636"/>
            <a:ext cx="1104896" cy="35458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5ABE1632-F47C-4A59-AAD9-E9EB4877FD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8063" y="6472029"/>
            <a:ext cx="1095398" cy="35458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B02444E9-CBE9-4E73-8FEC-25A1DEAD96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72164" y="6472028"/>
            <a:ext cx="715491" cy="354580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D4137DB7-854E-481F-89B0-1B4CEAC2BFA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93105" y="6515346"/>
            <a:ext cx="2056682" cy="2556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63B42E5-12B2-D71F-22A4-ECC3826CD8E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72475" y="266138"/>
            <a:ext cx="739028" cy="694766"/>
          </a:xfrm>
          <a:prstGeom prst="rect">
            <a:avLst/>
          </a:prstGeom>
        </p:spPr>
      </p:pic>
      <p:pic>
        <p:nvPicPr>
          <p:cNvPr id="10" name="Picture 7">
            <a:extLst>
              <a:ext uri="{FF2B5EF4-FFF2-40B4-BE49-F238E27FC236}">
                <a16:creationId xmlns:a16="http://schemas.microsoft.com/office/drawing/2014/main" id="{C421A926-73DB-406E-A555-D1D396FE75D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725000" y="410865"/>
            <a:ext cx="305360" cy="54628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C3E4D11-7B4D-95E0-C0BA-D793F15942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5014" y="288386"/>
            <a:ext cx="1266475" cy="761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cx6="http://schemas.microsoft.com/office/drawing/2016/5/12/chartex">
        <mc:Choice Requires="cx6">
          <p:graphicFrame>
            <p:nvGraphicFramePr>
              <p:cNvPr id="4" name="Gráfico 3">
                <a:extLst>
                  <a:ext uri="{FF2B5EF4-FFF2-40B4-BE49-F238E27FC236}">
                    <a16:creationId xmlns:a16="http://schemas.microsoft.com/office/drawing/2014/main" id="{FDF04454-9A32-B77C-680B-0A2A18E66B6D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636526723"/>
                  </p:ext>
                </p:extLst>
              </p:nvPr>
            </p:nvGraphicFramePr>
            <p:xfrm>
              <a:off x="183906" y="541003"/>
              <a:ext cx="5904118" cy="4383923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12"/>
              </a:graphicData>
            </a:graphic>
          </p:graphicFrame>
        </mc:Choice>
        <mc:Fallback xmlns="">
          <p:pic>
            <p:nvPicPr>
              <p:cNvPr id="4" name="Gráfico 3">
                <a:extLst>
                  <a:ext uri="{FF2B5EF4-FFF2-40B4-BE49-F238E27FC236}">
                    <a16:creationId xmlns:a16="http://schemas.microsoft.com/office/drawing/2014/main" id="{FDF04454-9A32-B77C-680B-0A2A18E66B6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83906" y="541003"/>
                <a:ext cx="5904118" cy="4383923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12" name="Tabla 11">
            <a:extLst>
              <a:ext uri="{FF2B5EF4-FFF2-40B4-BE49-F238E27FC236}">
                <a16:creationId xmlns:a16="http://schemas.microsoft.com/office/drawing/2014/main" id="{820706C6-DE80-5C44-33ED-1A600A08CB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8288411"/>
              </p:ext>
            </p:extLst>
          </p:nvPr>
        </p:nvGraphicFramePr>
        <p:xfrm>
          <a:off x="8550108" y="2449075"/>
          <a:ext cx="2984500" cy="2578100"/>
        </p:xfrm>
        <a:graphic>
          <a:graphicData uri="http://schemas.openxmlformats.org/drawingml/2006/table">
            <a:tbl>
              <a:tblPr/>
              <a:tblGrid>
                <a:gridCol w="2184400">
                  <a:extLst>
                    <a:ext uri="{9D8B030D-6E8A-4147-A177-3AD203B41FA5}">
                      <a16:colId xmlns:a16="http://schemas.microsoft.com/office/drawing/2014/main" val="1135045456"/>
                    </a:ext>
                  </a:extLst>
                </a:gridCol>
                <a:gridCol w="800100">
                  <a:extLst>
                    <a:ext uri="{9D8B030D-6E8A-4147-A177-3AD203B41FA5}">
                      <a16:colId xmlns:a16="http://schemas.microsoft.com/office/drawing/2014/main" val="2206451903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MUNICIPIO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Registros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29828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Acuña Municipality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714072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Arteaga Municipality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101533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Ciudad Frontera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195186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Monclova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681175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Santa Rosa de Múzquiz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49389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Piedras Negras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208287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Ramos Arizpe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23363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Sabinas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396915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Saltillo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786256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 Juan de Sabinas Municipality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724080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 Pedro Municipality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683736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Torreón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524937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5966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803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1C5D903-183E-4B67-B22B-706EA7F459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691" y="6476190"/>
            <a:ext cx="1095400" cy="351414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173D2DC-002A-462F-8C19-B6EDDB714D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8952" y="6485802"/>
            <a:ext cx="1101732" cy="351414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07C41FCB-8F0E-40E3-99B8-50C9F6DC9D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0684" y="6473024"/>
            <a:ext cx="1095398" cy="35458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D3812CF9-253D-4E50-8B67-B34202B161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1433" y="6482636"/>
            <a:ext cx="1104896" cy="35458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5ABE1632-F47C-4A59-AAD9-E9EB4877FD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8063" y="6472029"/>
            <a:ext cx="1095398" cy="35458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B02444E9-CBE9-4E73-8FEC-25A1DEAD96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72164" y="6472028"/>
            <a:ext cx="715491" cy="354580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D4137DB7-854E-481F-89B0-1B4CEAC2BFA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93105" y="6515346"/>
            <a:ext cx="2056682" cy="2556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63B42E5-12B2-D71F-22A4-ECC3826CD8E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72475" y="266138"/>
            <a:ext cx="739028" cy="694766"/>
          </a:xfrm>
          <a:prstGeom prst="rect">
            <a:avLst/>
          </a:prstGeom>
        </p:spPr>
      </p:pic>
      <p:pic>
        <p:nvPicPr>
          <p:cNvPr id="10" name="Picture 7">
            <a:extLst>
              <a:ext uri="{FF2B5EF4-FFF2-40B4-BE49-F238E27FC236}">
                <a16:creationId xmlns:a16="http://schemas.microsoft.com/office/drawing/2014/main" id="{C421A926-73DB-406E-A555-D1D396FE75D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725000" y="410865"/>
            <a:ext cx="305360" cy="546287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99C0BF7F-FB00-3AC2-38CC-DACF2B3EA4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747" y="518832"/>
            <a:ext cx="169545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F9DC95DA-E000-B310-D552-37EEDF618BBA}"/>
              </a:ext>
            </a:extLst>
          </p:cNvPr>
          <p:cNvSpPr txBox="1"/>
          <p:nvPr/>
        </p:nvSpPr>
        <p:spPr>
          <a:xfrm>
            <a:off x="3047281" y="3214141"/>
            <a:ext cx="6094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</a:t>
            </a:r>
            <a:endParaRPr lang="es-MX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81382CE-D40C-4052-48F2-9E4D27BE95A7}"/>
              </a:ext>
            </a:extLst>
          </p:cNvPr>
          <p:cNvSpPr txBox="1"/>
          <p:nvPr/>
        </p:nvSpPr>
        <p:spPr>
          <a:xfrm>
            <a:off x="2696600" y="1104983"/>
            <a:ext cx="609456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dirty="0"/>
              <a:t> Constancias descargadas: </a:t>
            </a:r>
            <a:r>
              <a:rPr lang="es-MX" b="1" dirty="0"/>
              <a:t>318</a:t>
            </a:r>
          </a:p>
          <a:p>
            <a:endParaRPr lang="es-MX" dirty="0"/>
          </a:p>
          <a:p>
            <a:r>
              <a:rPr lang="es-MX" dirty="0"/>
              <a:t>Eficiencia terminal sobre registros válidos: </a:t>
            </a:r>
            <a:r>
              <a:rPr lang="es-MX" b="1" dirty="0"/>
              <a:t>75%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46CB9DEE-10C2-9430-E0FE-F6A1CAF934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5014" y="288386"/>
            <a:ext cx="1266475" cy="761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81A7A5D3-9742-0346-3A6B-C998FC5B376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4556813"/>
              </p:ext>
            </p:extLst>
          </p:nvPr>
        </p:nvGraphicFramePr>
        <p:xfrm>
          <a:off x="6096000" y="2764839"/>
          <a:ext cx="4955489" cy="323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</p:spTree>
    <p:extLst>
      <p:ext uri="{BB962C8B-B14F-4D97-AF65-F5344CB8AC3E}">
        <p14:creationId xmlns:p14="http://schemas.microsoft.com/office/powerpoint/2010/main" val="3564116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1C5D903-183E-4B67-B22B-706EA7F459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691" y="6476190"/>
            <a:ext cx="1095400" cy="351414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5173D2DC-002A-462F-8C19-B6EDDB714D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8952" y="6485802"/>
            <a:ext cx="1101732" cy="351414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07C41FCB-8F0E-40E3-99B8-50C9F6DC9D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0684" y="6473024"/>
            <a:ext cx="1095398" cy="35458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D3812CF9-253D-4E50-8B67-B34202B161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1433" y="6482636"/>
            <a:ext cx="1104896" cy="35458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5ABE1632-F47C-4A59-AAD9-E9EB4877FD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8063" y="6472029"/>
            <a:ext cx="1095398" cy="35458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B02444E9-CBE9-4E73-8FEC-25A1DEAD96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72164" y="6472028"/>
            <a:ext cx="715491" cy="354580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D4137DB7-854E-481F-89B0-1B4CEAC2BFA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93105" y="6515346"/>
            <a:ext cx="2056682" cy="2556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63B42E5-12B2-D71F-22A4-ECC3826CD8E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72475" y="266138"/>
            <a:ext cx="739028" cy="694766"/>
          </a:xfrm>
          <a:prstGeom prst="rect">
            <a:avLst/>
          </a:prstGeom>
        </p:spPr>
      </p:pic>
      <p:pic>
        <p:nvPicPr>
          <p:cNvPr id="10" name="Picture 7">
            <a:extLst>
              <a:ext uri="{FF2B5EF4-FFF2-40B4-BE49-F238E27FC236}">
                <a16:creationId xmlns:a16="http://schemas.microsoft.com/office/drawing/2014/main" id="{C421A926-73DB-406E-A555-D1D396FE75D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725000" y="410865"/>
            <a:ext cx="305360" cy="546287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36B47DB2-A677-4580-C1AB-E4D32AEA86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5014" y="288386"/>
            <a:ext cx="1266475" cy="761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99F878CD-3381-5318-427C-B28CB9D3767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51184"/>
              </p:ext>
            </p:extLst>
          </p:nvPr>
        </p:nvGraphicFramePr>
        <p:xfrm>
          <a:off x="2857091" y="1526172"/>
          <a:ext cx="6438900" cy="42227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</p:spTree>
    <p:extLst>
      <p:ext uri="{BB962C8B-B14F-4D97-AF65-F5344CB8AC3E}">
        <p14:creationId xmlns:p14="http://schemas.microsoft.com/office/powerpoint/2010/main" val="407932720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35A24C2CE637498978DCA8932E64A9" ma:contentTypeVersion="16" ma:contentTypeDescription="Create a new document." ma:contentTypeScope="" ma:versionID="876bc8ec8566d6c6cb4b71f5d39c9470">
  <xsd:schema xmlns:xsd="http://www.w3.org/2001/XMLSchema" xmlns:xs="http://www.w3.org/2001/XMLSchema" xmlns:p="http://schemas.microsoft.com/office/2006/metadata/properties" xmlns:ns2="3d605f22-7fa0-4dde-858c-b514e0267c16" xmlns:ns3="10f7577e-adac-4c1a-bc1a-0e1c21b121cf" targetNamespace="http://schemas.microsoft.com/office/2006/metadata/properties" ma:root="true" ma:fieldsID="ed36e356ac635562606086647b0d2410" ns2:_="" ns3:_="">
    <xsd:import namespace="3d605f22-7fa0-4dde-858c-b514e0267c16"/>
    <xsd:import namespace="10f7577e-adac-4c1a-bc1a-0e1c21b121c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605f22-7fa0-4dde-858c-b514e0267c1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f8ebb0a5-c57d-4c3a-bec7-8a38252dd05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f7577e-adac-4c1a-bc1a-0e1c21b121cf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4efea0ab-41a4-4426-a27e-8fa84cb05f41}" ma:internalName="TaxCatchAll" ma:showField="CatchAllData" ma:web="10f7577e-adac-4c1a-bc1a-0e1c21b121c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0f7577e-adac-4c1a-bc1a-0e1c21b121cf" xsi:nil="true"/>
    <lcf76f155ced4ddcb4097134ff3c332f xmlns="3d605f22-7fa0-4dde-858c-b514e0267c16">
      <Terms xmlns="http://schemas.microsoft.com/office/infopath/2007/PartnerControls"/>
    </lcf76f155ced4ddcb4097134ff3c332f>
    <SharedWithUsers xmlns="10f7577e-adac-4c1a-bc1a-0e1c21b121cf">
      <UserInfo>
        <DisplayName>Moises Rodriguez</DisplayName>
        <AccountId>17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04D95E8-C943-43F3-815D-525A7D5B0D3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d605f22-7fa0-4dde-858c-b514e0267c16"/>
    <ds:schemaRef ds:uri="10f7577e-adac-4c1a-bc1a-0e1c21b121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EBAA120-E445-4369-A927-BD2FFAAEBDE5}">
  <ds:schemaRefs>
    <ds:schemaRef ds:uri="http://schemas.microsoft.com/office/2006/metadata/properties"/>
    <ds:schemaRef ds:uri="http://schemas.microsoft.com/office/2006/documentManagement/types"/>
    <ds:schemaRef ds:uri="3d605f22-7fa0-4dde-858c-b514e0267c16"/>
    <ds:schemaRef ds:uri="http://purl.org/dc/elements/1.1/"/>
    <ds:schemaRef ds:uri="http://www.w3.org/XML/1998/namespace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10f7577e-adac-4c1a-bc1a-0e1c21b121cf"/>
  </ds:schemaRefs>
</ds:datastoreItem>
</file>

<file path=customXml/itemProps3.xml><?xml version="1.0" encoding="utf-8"?>
<ds:datastoreItem xmlns:ds="http://schemas.openxmlformats.org/officeDocument/2006/customXml" ds:itemID="{8CC7EE59-8BE5-4420-BF24-927C86789D4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121</Words>
  <Application>Microsoft Office PowerPoint</Application>
  <PresentationFormat>Panorámica</PresentationFormat>
  <Paragraphs>47</Paragraphs>
  <Slides>7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Tema de Office</vt:lpstr>
      <vt:lpstr>Worksheet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Jose Garcia</dc:creator>
  <cp:lastModifiedBy>Ma.de los Angeles Rodríguez Banda</cp:lastModifiedBy>
  <cp:revision>19</cp:revision>
  <dcterms:created xsi:type="dcterms:W3CDTF">2022-09-02T14:12:26Z</dcterms:created>
  <dcterms:modified xsi:type="dcterms:W3CDTF">2023-03-15T18:18:38Z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0x010100A135A24C2CE637498978DCA8932E64A9</vt:lpwstr>
  </property>
  <property fmtid="{D5CDD505-2E9C-101B-9397-08002B2CF9AE}" pid="3" name="MediaServiceImageTags">
    <vt:lpwstr/>
  </property>
</Properties>
</file>